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6" r:id="rId9"/>
    <p:sldId id="265" r:id="rId1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3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  <p:extLst>
      <p:ext uri="{BB962C8B-B14F-4D97-AF65-F5344CB8AC3E}">
        <p14:creationId xmlns=""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openxmlformats.org/officeDocument/2006/relationships/image" Target="../media/image52.jpe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9508" y="302622"/>
            <a:ext cx="9017726" cy="18288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b="1" dirty="0" smtClean="0"/>
              <a:t>Экологическое </a:t>
            </a:r>
            <a:br>
              <a:rPr lang="ru" b="1" dirty="0" smtClean="0"/>
            </a:br>
            <a:r>
              <a:rPr lang="ru" b="1" dirty="0" smtClean="0"/>
              <a:t>образование и воспитание в начальной школе</a:t>
            </a:r>
            <a:endParaRPr lang="ru" sz="3600" dirty="0"/>
          </a:p>
        </p:txBody>
      </p:sp>
      <p:pic>
        <p:nvPicPr>
          <p:cNvPr id="4" name="Picture 2" descr="C:\Users\Павлова\Documents\Из опыта работы\DSC04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6412" y="3461649"/>
            <a:ext cx="3226742" cy="2419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авлова\Documents\Из опыта работы\IMG_3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7094" y="3775166"/>
            <a:ext cx="3135265" cy="2351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834640" y="2168434"/>
            <a:ext cx="8804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Из опыта работы учителя начальных классов МБОУ СОШ с углубленным изучением отдельных предметов с. Тербуны </a:t>
            </a:r>
          </a:p>
          <a:p>
            <a:r>
              <a:rPr lang="ru-RU" sz="2000" dirty="0" smtClean="0"/>
              <a:t>Павловой Галины Сергеевны</a:t>
            </a:r>
            <a:endParaRPr lang="ru-RU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189" y="4180114"/>
            <a:ext cx="3257005" cy="2442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Павлова\Documents\Фото на конкурс Делами сильны\10. Вкусно покормим птиц зимой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5741" y="4650921"/>
            <a:ext cx="2942887" cy="220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Павлова\Documents\Из опыта работы\DSC02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4063" y="1084216"/>
            <a:ext cx="3256408" cy="2442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1028" y="513805"/>
            <a:ext cx="8576356" cy="1219200"/>
          </a:xfrm>
        </p:spPr>
        <p:txBody>
          <a:bodyPr>
            <a:noAutofit/>
          </a:bodyPr>
          <a:lstStyle/>
          <a:p>
            <a:pPr algn="r"/>
            <a:r>
              <a:rPr lang="ru-RU" sz="1800" dirty="0" smtClean="0"/>
              <a:t>«Человек, овладевший экологической культурой, подчиняет все виды своей деятельности требованиям рационального природопользования, заботится об улучшении окружающей среды, не допуская её разрушения и загрязнения…»</a:t>
            </a:r>
            <a:br>
              <a:rPr lang="ru-RU" sz="1800" dirty="0" smtClean="0"/>
            </a:br>
            <a:r>
              <a:rPr lang="ru-RU" sz="1800" dirty="0" smtClean="0"/>
              <a:t>                                                                                      А.А.Плешаков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00799" y="1726031"/>
            <a:ext cx="55909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	</a:t>
            </a:r>
            <a:r>
              <a:rPr lang="ru-RU" dirty="0" smtClean="0"/>
              <a:t>Члены детского объединения «</a:t>
            </a:r>
            <a:r>
              <a:rPr lang="ru-RU" dirty="0" err="1" smtClean="0"/>
              <a:t>Муравейное</a:t>
            </a:r>
            <a:r>
              <a:rPr lang="ru-RU" dirty="0" smtClean="0"/>
              <a:t> братство» сажают деревья, участвуют в субботниках по уборке территории школы и парка, чистят родники от мусора, убирают берега рек, подкармливают птиц зимой, участвуют в экологических проектах, знакомятся с лекарственными растениями, собирают макулатуру,  учатся любить и защищать природу.</a:t>
            </a:r>
            <a:endParaRPr lang="ru-RU" dirty="0"/>
          </a:p>
        </p:txBody>
      </p:sp>
      <p:pic>
        <p:nvPicPr>
          <p:cNvPr id="2050" name="Picture 2" descr="C:\Users\Павлова\Documents\Стенд Эколята\DSC06762.JPG"/>
          <p:cNvPicPr>
            <a:picLocks noChangeAspect="1" noChangeArrowheads="1"/>
          </p:cNvPicPr>
          <p:nvPr/>
        </p:nvPicPr>
        <p:blipFill>
          <a:blip r:embed="rId4" cstate="print"/>
          <a:srcRect t="11084" b="3745"/>
          <a:stretch>
            <a:fillRect/>
          </a:stretch>
        </p:blipFill>
        <p:spPr bwMode="auto">
          <a:xfrm>
            <a:off x="257565" y="2834639"/>
            <a:ext cx="4846764" cy="3095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Павлова\Documents\Фото на конкурс Делами сильны\04. Убираем берега пруда Водокачка от мусор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164" y="274319"/>
            <a:ext cx="2890634" cy="2167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5132" y="248194"/>
            <a:ext cx="11599818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/>
              <a:t>Почему я </a:t>
            </a:r>
            <a:r>
              <a:rPr lang="ru-RU" sz="1700" b="1" smtClean="0"/>
              <a:t>защищаю природу</a:t>
            </a:r>
            <a:endParaRPr lang="ru-RU" sz="1700" dirty="0" smtClean="0"/>
          </a:p>
          <a:p>
            <a:pPr algn="just"/>
            <a:r>
              <a:rPr lang="ru-RU" sz="1700" b="1" i="1" dirty="0" smtClean="0"/>
              <a:t> </a:t>
            </a:r>
            <a:endParaRPr lang="ru-RU" sz="1700" dirty="0" smtClean="0"/>
          </a:p>
          <a:p>
            <a:pPr algn="just"/>
            <a:r>
              <a:rPr lang="ru-RU" sz="1700" dirty="0" smtClean="0"/>
              <a:t>	Порой люди задаются вопросом: «без чего не может существовать человек?». После долгих размышлений каждый придумает множество вариантов, которые близки именно ему, но, в первую очередь, наша жизнь невозможна без природы. К сожалению, многие не понимают это и не осознают, что огромная часть человеческой активности вредит окружающей среде. Природа щедра. День за днем она дарит нам множество подарков: питьевую воду, полезные ископаемые и даже вдохновение, которое приходит, когда смотрим на обворожительные пейзажи. Но отвечаем ли мы ей тем же? Вырубка лесов, застройка городов – все это вредит природе. Один сорванный цветок может привести к истощению природных богатств и ресурсов. </a:t>
            </a:r>
          </a:p>
          <a:p>
            <a:pPr algn="just"/>
            <a:r>
              <a:rPr lang="ru-RU" sz="1700" dirty="0" smtClean="0"/>
              <a:t>	Мы считаем, что люди должны защищать природу. Им не стоит надеяться на ее собственные силы, стоит начинать с себя. Капля в море – один шаг к видимому результату, поэтому стараемся помогать природе и быть ее верными друзьями.  Мы находимся в тесной связи с ней, она наш общий дом. Мы любим всех живых существ, поэтому стараемся защищать братьев наших меньших; хотим дышать свежим воздухом, поэтому каждый год высаживаем деревья и ухаживаем за ними. Даже самые, казалось бы, незначительные действия могут помочь природе. Убрав за собой мусор, предотвращаем множество загрязнений окружающей среды. Экология планеты – вопрос, касающийся всех. </a:t>
            </a:r>
          </a:p>
          <a:p>
            <a:pPr algn="just"/>
            <a:r>
              <a:rPr lang="ru-RU" sz="1700" dirty="0" smtClean="0"/>
              <a:t>	И все-таки человек зависим от природы больше, чем она от него. Разве смогли бы люди прожить без солнца, без воздуха и без воды? Несмотря на это, они считают себя хозяевами природы, потому очень сильно ошибаются. Мы должны быть благодарны ей, и тогда природа отблагодарит нас: не будет стихийных бедствий, все в мире будут здоровы и счастливы. Защищайте природу и помогайте друг другу. </a:t>
            </a:r>
          </a:p>
          <a:p>
            <a:r>
              <a:rPr lang="ru-RU" sz="1700" dirty="0" smtClean="0"/>
              <a:t> </a:t>
            </a:r>
          </a:p>
          <a:p>
            <a:endParaRPr lang="ru-RU" sz="17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5108" y="378823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Муравей сообщает </a:t>
            </a:r>
            <a:r>
              <a:rPr lang="en-US" sz="2400" b="1" dirty="0" smtClean="0"/>
              <a:t>о </a:t>
            </a:r>
            <a:r>
              <a:rPr lang="ru-RU" sz="2400" b="1" dirty="0" smtClean="0"/>
              <a:t>наши</a:t>
            </a:r>
            <a:r>
              <a:rPr lang="en-US" sz="2400" b="1" dirty="0" smtClean="0"/>
              <a:t>х</a:t>
            </a:r>
            <a:r>
              <a:rPr lang="ru-RU" sz="2400" b="1" dirty="0" smtClean="0"/>
              <a:t> экологически</a:t>
            </a:r>
            <a:r>
              <a:rPr lang="en-US" sz="2400" b="1" dirty="0" smtClean="0"/>
              <a:t>х</a:t>
            </a:r>
            <a:r>
              <a:rPr lang="ru-RU" sz="2400" b="1" dirty="0" smtClean="0"/>
              <a:t> </a:t>
            </a:r>
            <a:r>
              <a:rPr lang="en-US" sz="2400" b="1" dirty="0" err="1" smtClean="0"/>
              <a:t>делах</a:t>
            </a:r>
            <a:endParaRPr lang="ru-RU" sz="2400" b="1" dirty="0"/>
          </a:p>
        </p:txBody>
      </p:sp>
      <p:pic>
        <p:nvPicPr>
          <p:cNvPr id="4099" name="Picture 3" descr="C:\Users\Павлова\Documents\Стенд Эколята\DSC07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5818" y="1176632"/>
            <a:ext cx="2873828" cy="215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Павлова\Documents\Стенд Эколята\DSC03507.JPG"/>
          <p:cNvPicPr>
            <a:picLocks noChangeAspect="1" noChangeArrowheads="1"/>
          </p:cNvPicPr>
          <p:nvPr/>
        </p:nvPicPr>
        <p:blipFill>
          <a:blip r:embed="rId3" cstate="print"/>
          <a:srcRect l="15112"/>
          <a:stretch>
            <a:fillRect/>
          </a:stretch>
        </p:blipFill>
        <p:spPr bwMode="auto">
          <a:xfrm rot="5400000">
            <a:off x="177698" y="1076749"/>
            <a:ext cx="2338251" cy="2065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Павлова\Documents\Стенд Эколята\DSC04255.JPG"/>
          <p:cNvPicPr>
            <a:picLocks noChangeAspect="1" noChangeArrowheads="1"/>
          </p:cNvPicPr>
          <p:nvPr/>
        </p:nvPicPr>
        <p:blipFill>
          <a:blip r:embed="rId4" cstate="print"/>
          <a:srcRect b="13044"/>
          <a:stretch>
            <a:fillRect/>
          </a:stretch>
        </p:blipFill>
        <p:spPr bwMode="auto">
          <a:xfrm>
            <a:off x="3520906" y="4657017"/>
            <a:ext cx="2994427" cy="1952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Павлова\Documents\Стенд Эколята\DSC04267.JPG"/>
          <p:cNvPicPr>
            <a:picLocks noChangeAspect="1" noChangeArrowheads="1"/>
          </p:cNvPicPr>
          <p:nvPr/>
        </p:nvPicPr>
        <p:blipFill>
          <a:blip r:embed="rId5" cstate="print"/>
          <a:srcRect t="13655"/>
          <a:stretch>
            <a:fillRect/>
          </a:stretch>
        </p:blipFill>
        <p:spPr bwMode="auto">
          <a:xfrm>
            <a:off x="431077" y="4637315"/>
            <a:ext cx="3032129" cy="196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C:\Users\Павлова\Documents\Стенд Эколята\DSC04101.JPG"/>
          <p:cNvPicPr>
            <a:picLocks noChangeAspect="1" noChangeArrowheads="1"/>
          </p:cNvPicPr>
          <p:nvPr/>
        </p:nvPicPr>
        <p:blipFill>
          <a:blip r:embed="rId6" cstate="print"/>
          <a:srcRect t="21636" r="18198"/>
          <a:stretch>
            <a:fillRect/>
          </a:stretch>
        </p:blipFill>
        <p:spPr bwMode="auto">
          <a:xfrm>
            <a:off x="6740434" y="4924697"/>
            <a:ext cx="2690949" cy="1933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Павлова\Documents\Стенд Эколята\DSC06379.JPG"/>
          <p:cNvPicPr>
            <a:picLocks noChangeAspect="1" noChangeArrowheads="1"/>
          </p:cNvPicPr>
          <p:nvPr/>
        </p:nvPicPr>
        <p:blipFill>
          <a:blip r:embed="rId7" cstate="print"/>
          <a:srcRect l="20769"/>
          <a:stretch>
            <a:fillRect/>
          </a:stretch>
        </p:blipFill>
        <p:spPr bwMode="auto">
          <a:xfrm rot="5400000">
            <a:off x="1217386" y="2671212"/>
            <a:ext cx="2194558" cy="2077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 descr="C:\Users\Павлова\Documents\Стенд Эколята\DSC039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41817" y="2920297"/>
            <a:ext cx="2594557" cy="194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Павлова\Documents\Стенд Эколята\DSC040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57065" y="4371438"/>
            <a:ext cx="2340151" cy="175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7" name="Picture 11" descr="C:\Users\Павлова\Documents\Стенд Эколята\DSC04400.JPG"/>
          <p:cNvPicPr>
            <a:picLocks noChangeAspect="1" noChangeArrowheads="1"/>
          </p:cNvPicPr>
          <p:nvPr/>
        </p:nvPicPr>
        <p:blipFill>
          <a:blip r:embed="rId10" cstate="print"/>
          <a:srcRect l="3473" t="15265" r="8913"/>
          <a:stretch>
            <a:fillRect/>
          </a:stretch>
        </p:blipFill>
        <p:spPr bwMode="auto">
          <a:xfrm>
            <a:off x="5438502" y="796836"/>
            <a:ext cx="3043646" cy="220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C:\Users\Павлова\Documents\Стенд Эколята\DSC03523.JPG"/>
          <p:cNvPicPr>
            <a:picLocks noChangeAspect="1" noChangeArrowheads="1"/>
          </p:cNvPicPr>
          <p:nvPr/>
        </p:nvPicPr>
        <p:blipFill>
          <a:blip r:embed="rId11" cstate="print"/>
          <a:srcRect b="9710"/>
          <a:stretch>
            <a:fillRect/>
          </a:stretch>
        </p:blipFill>
        <p:spPr bwMode="auto">
          <a:xfrm rot="5400000">
            <a:off x="7239209" y="2206761"/>
            <a:ext cx="3178835" cy="215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Муравей - Игрушки своими руками - Страна Мам"/>
          <p:cNvPicPr>
            <a:picLocks noChangeAspect="1" noChangeArrowheads="1"/>
          </p:cNvPicPr>
          <p:nvPr/>
        </p:nvPicPr>
        <p:blipFill>
          <a:blip r:embed="rId12" cstate="print"/>
          <a:srcRect r="5217" b="3597"/>
          <a:stretch>
            <a:fillRect/>
          </a:stretch>
        </p:blipFill>
        <p:spPr bwMode="auto">
          <a:xfrm flipH="1">
            <a:off x="9963166" y="674568"/>
            <a:ext cx="2032890" cy="28915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24743" y="261257"/>
            <a:ext cx="888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Мы наблюдаем за красотой природы</a:t>
            </a:r>
            <a:endParaRPr lang="ru-RU" sz="2800" b="1" dirty="0"/>
          </a:p>
        </p:txBody>
      </p:sp>
      <p:pic>
        <p:nvPicPr>
          <p:cNvPr id="1026" name="Picture 2" descr="C:\Users\Павлова\Documents\Стенд Эколята\DSC03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0240" y="822958"/>
            <a:ext cx="3239715" cy="2429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Павлова\Documents\Стенд Эколята\DSC06272.JPG"/>
          <p:cNvPicPr>
            <a:picLocks noChangeAspect="1" noChangeArrowheads="1"/>
          </p:cNvPicPr>
          <p:nvPr/>
        </p:nvPicPr>
        <p:blipFill>
          <a:blip r:embed="rId3" cstate="print"/>
          <a:srcRect t="15675"/>
          <a:stretch>
            <a:fillRect/>
          </a:stretch>
        </p:blipFill>
        <p:spPr bwMode="auto">
          <a:xfrm>
            <a:off x="849086" y="744581"/>
            <a:ext cx="3663406" cy="231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Павлова\Documents\Стенд Эколята\DSC06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373719" y="2453536"/>
            <a:ext cx="3220947" cy="2415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Павлова\Documents\Стенд Эколята\DSC042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2503" y="4209598"/>
            <a:ext cx="3148150" cy="2361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Павлова\Documents\Стенд Эколята\DSC069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903329" y="3770316"/>
            <a:ext cx="3095895" cy="2321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авлова\Documents\Стенд Эколята\DSC03514.JPG"/>
          <p:cNvPicPr>
            <a:picLocks noChangeAspect="1" noChangeArrowheads="1"/>
          </p:cNvPicPr>
          <p:nvPr/>
        </p:nvPicPr>
        <p:blipFill>
          <a:blip r:embed="rId7" cstate="print"/>
          <a:srcRect l="24846"/>
          <a:stretch>
            <a:fillRect/>
          </a:stretch>
        </p:blipFill>
        <p:spPr bwMode="auto">
          <a:xfrm rot="5400000">
            <a:off x="5126935" y="2785113"/>
            <a:ext cx="2612572" cy="260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Павлова\Desktop\Новая папка (7)\IMG-20200513-WA0028.jpg"/>
          <p:cNvPicPr>
            <a:picLocks noChangeAspect="1" noChangeArrowheads="1"/>
          </p:cNvPicPr>
          <p:nvPr/>
        </p:nvPicPr>
        <p:blipFill>
          <a:blip r:embed="rId8" cstate="print"/>
          <a:srcRect t="5674" r="41095" b="37926"/>
          <a:stretch>
            <a:fillRect/>
          </a:stretch>
        </p:blipFill>
        <p:spPr bwMode="auto">
          <a:xfrm>
            <a:off x="4453345" y="653142"/>
            <a:ext cx="1790701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" name="Picture 1" descr="C:\Users\Павлова\Desktop\IMG_20210430_1129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117" y="3082834"/>
            <a:ext cx="2576648" cy="343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6810" y="248194"/>
            <a:ext cx="846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Мы в походах и на экскурсиях</a:t>
            </a:r>
            <a:endParaRPr lang="ru-RU" sz="2400" b="1" dirty="0"/>
          </a:p>
        </p:txBody>
      </p:sp>
      <p:pic>
        <p:nvPicPr>
          <p:cNvPr id="2050" name="Picture 2" descr="C:\Users\Павлова\Documents\Стенд Эколята\DSC07633.JPG"/>
          <p:cNvPicPr>
            <a:picLocks noChangeAspect="1" noChangeArrowheads="1"/>
          </p:cNvPicPr>
          <p:nvPr/>
        </p:nvPicPr>
        <p:blipFill>
          <a:blip r:embed="rId2" cstate="print"/>
          <a:srcRect l="2320" t="8605" b="9924"/>
          <a:stretch>
            <a:fillRect/>
          </a:stretch>
        </p:blipFill>
        <p:spPr bwMode="auto">
          <a:xfrm>
            <a:off x="272497" y="710388"/>
            <a:ext cx="3486274" cy="2180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Павлова\Documents\Стенд Эколята\DSC09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5827" y="4376828"/>
            <a:ext cx="3308360" cy="248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Павлова\Documents\Стенд Эколята\DSC06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4614" y="224477"/>
            <a:ext cx="3127386" cy="2345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Павлова\Documents\Стенд Эколята\DSC094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020696" y="3305017"/>
            <a:ext cx="2940053" cy="220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G:\DCIM\101MSDCF\DSC07513.JPG"/>
          <p:cNvPicPr>
            <a:picLocks noChangeAspect="1" noChangeArrowheads="1"/>
          </p:cNvPicPr>
          <p:nvPr/>
        </p:nvPicPr>
        <p:blipFill>
          <a:blip r:embed="rId6" cstate="print"/>
          <a:srcRect t="15999"/>
          <a:stretch>
            <a:fillRect/>
          </a:stretch>
        </p:blipFill>
        <p:spPr bwMode="auto">
          <a:xfrm>
            <a:off x="3796681" y="1316659"/>
            <a:ext cx="3118211" cy="1964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Павлова\Documents\Стенд Эколята\DSC075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8669465" y="3559584"/>
            <a:ext cx="3769682" cy="282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Павлова\Documents\Стенд Эколята\DSC094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65116" y="2252959"/>
            <a:ext cx="2664929" cy="199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авлова\Documents\Стенд Эколята\DSC000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90853" y="1627093"/>
            <a:ext cx="3189523" cy="239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" y="3487782"/>
            <a:ext cx="3629678" cy="272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9668" y="365759"/>
            <a:ext cx="586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Учимся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исследуем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познаем</a:t>
            </a:r>
            <a:endParaRPr lang="ru-RU" sz="2400" b="1" dirty="0"/>
          </a:p>
        </p:txBody>
      </p:sp>
      <p:pic>
        <p:nvPicPr>
          <p:cNvPr id="3074" name="Picture 2" descr="C:\Users\Павлова\Documents\Стенд Эколята\DSC06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798236" y="1886606"/>
            <a:ext cx="3143722" cy="2357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Павлова\Documents\Стенд Эколята\DSC06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8930" y="1280159"/>
            <a:ext cx="2734599" cy="205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Павлова\Documents\Стенд Эколята\DSC08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55068" y="857579"/>
            <a:ext cx="3307163" cy="248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Павлова\Documents\Стенд Эколята\DSC097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704573" y="1386860"/>
            <a:ext cx="3152291" cy="236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Павлова\Documents\Стенд Эколята\GOPR1698.JPG"/>
          <p:cNvPicPr>
            <a:picLocks noChangeAspect="1" noChangeArrowheads="1"/>
          </p:cNvPicPr>
          <p:nvPr/>
        </p:nvPicPr>
        <p:blipFill>
          <a:blip r:embed="rId6" cstate="print"/>
          <a:srcRect t="15947" r="49130"/>
          <a:stretch>
            <a:fillRect/>
          </a:stretch>
        </p:blipFill>
        <p:spPr bwMode="auto">
          <a:xfrm>
            <a:off x="1795275" y="3045263"/>
            <a:ext cx="2528530" cy="3133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Павлова\Documents\Новый проект Елка\DSC03720.JPG"/>
          <p:cNvPicPr/>
          <p:nvPr/>
        </p:nvPicPr>
        <p:blipFill>
          <a:blip r:embed="rId7" cstate="print"/>
          <a:srcRect l="2867"/>
          <a:stretch>
            <a:fillRect/>
          </a:stretch>
        </p:blipFill>
        <p:spPr bwMode="auto">
          <a:xfrm>
            <a:off x="169818" y="4598126"/>
            <a:ext cx="2818991" cy="2033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Picture 2" descr="C:\Users\Павлова\Documents\Проект Садик Фото\Новая папка\DSC007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708109" y="1206684"/>
            <a:ext cx="2547258" cy="1910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Павлова\Documents\Выпускной 2020-2021\Фото с телефона\IMG_20210414_0941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7009" y="4153988"/>
            <a:ext cx="1890848" cy="252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46785" y="3788229"/>
            <a:ext cx="2115123" cy="2820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" name="Picture 1" descr="C:\Users\Павлова\Documents\Фото на конкурс Делами сильны\08. Осенний сбор желудей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64901" y="3997234"/>
            <a:ext cx="3378334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влова\Documents\Проект В поиске Зеленой палочки\DSC03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54" y="1123406"/>
            <a:ext cx="3174444" cy="238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76103" y="365759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«Муравьи» </a:t>
            </a:r>
            <a:r>
              <a:rPr lang="ru-RU" sz="2400" b="1" dirty="0" smtClean="0"/>
              <a:t>и родители несут добро природе!</a:t>
            </a:r>
            <a:endParaRPr lang="ru-RU" sz="2400" b="1" dirty="0"/>
          </a:p>
        </p:txBody>
      </p:sp>
      <p:pic>
        <p:nvPicPr>
          <p:cNvPr id="1027" name="Picture 3" descr="C:\Users\Павлова\Documents\Проект В поиске Зеленой палочки\DSC03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15691"/>
            <a:ext cx="2856525" cy="2142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Павлова\Documents\Проект В поиске Зеленой палочки\DSC04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3907" y="809896"/>
            <a:ext cx="3631475" cy="272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Павлова\Documents\Проект В поиске Зеленой палочки\DSC044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1485" y="888371"/>
            <a:ext cx="3291115" cy="246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Павлова\Documents\Проект В поиске Зеленой палочки\DSC04776.JPG"/>
          <p:cNvPicPr>
            <a:picLocks noChangeAspect="1" noChangeArrowheads="1"/>
          </p:cNvPicPr>
          <p:nvPr/>
        </p:nvPicPr>
        <p:blipFill>
          <a:blip r:embed="rId6" cstate="print"/>
          <a:srcRect l="20733" b="2051"/>
          <a:stretch>
            <a:fillRect/>
          </a:stretch>
        </p:blipFill>
        <p:spPr bwMode="auto">
          <a:xfrm>
            <a:off x="6714309" y="1672045"/>
            <a:ext cx="2664096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35885" y="3148149"/>
            <a:ext cx="2413074" cy="321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2868" y="4068794"/>
            <a:ext cx="2917753" cy="218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Павлова\Documents\Из опыта работы\DSC029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1262" y="3898638"/>
            <a:ext cx="3562051" cy="2671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19228" y="3435532"/>
            <a:ext cx="1888638" cy="2518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3177" y="171552"/>
            <a:ext cx="6096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-Кто такие </a:t>
            </a:r>
            <a:r>
              <a:rPr lang="ru-RU" sz="2400" dirty="0" smtClean="0"/>
              <a:t>«Муравьи»?</a:t>
            </a:r>
            <a:endParaRPr lang="ru-RU" sz="2400" dirty="0" smtClean="0"/>
          </a:p>
          <a:p>
            <a:r>
              <a:rPr lang="ru-RU" sz="2400" dirty="0" smtClean="0"/>
              <a:t>«Муравьи» </a:t>
            </a:r>
            <a:r>
              <a:rPr lang="ru-RU" sz="2400" dirty="0" smtClean="0"/>
              <a:t>- дружные ребята, </a:t>
            </a:r>
          </a:p>
          <a:p>
            <a:r>
              <a:rPr lang="ru-RU" sz="2400" dirty="0" smtClean="0"/>
              <a:t>Чистоту планеты охраняют, </a:t>
            </a:r>
          </a:p>
          <a:p>
            <a:r>
              <a:rPr lang="ru-RU" sz="2400" dirty="0" smtClean="0"/>
              <a:t>Мусор убирают. </a:t>
            </a:r>
          </a:p>
          <a:p>
            <a:r>
              <a:rPr lang="ru-RU" sz="2400" dirty="0" smtClean="0"/>
              <a:t>Разъясняют всем вокруг: </a:t>
            </a:r>
          </a:p>
          <a:p>
            <a:r>
              <a:rPr lang="ru-RU" sz="2400" dirty="0" smtClean="0"/>
              <a:t>Как вести себя в лесу, </a:t>
            </a:r>
          </a:p>
          <a:p>
            <a:r>
              <a:rPr lang="ru-RU" sz="2400" dirty="0" smtClean="0"/>
              <a:t>Как природу защищать, </a:t>
            </a:r>
          </a:p>
          <a:p>
            <a:r>
              <a:rPr lang="ru-RU" sz="2400" dirty="0" smtClean="0"/>
              <a:t>Всем животным помогать: </a:t>
            </a:r>
          </a:p>
          <a:p>
            <a:r>
              <a:rPr lang="ru-RU" sz="2400" dirty="0" smtClean="0"/>
              <a:t>Птицам скворечники сооружать, </a:t>
            </a:r>
          </a:p>
          <a:p>
            <a:r>
              <a:rPr lang="ru-RU" sz="2400" dirty="0" smtClean="0"/>
              <a:t>Зерно вокруг деревьев рассыпать, </a:t>
            </a:r>
          </a:p>
          <a:p>
            <a:r>
              <a:rPr lang="ru-RU" sz="2400" dirty="0" smtClean="0"/>
              <a:t>Животным кормушки расставлять, </a:t>
            </a:r>
          </a:p>
          <a:p>
            <a:r>
              <a:rPr lang="ru-RU" sz="2400" dirty="0" smtClean="0"/>
              <a:t>Корм в кормушки насыпать. </a:t>
            </a:r>
          </a:p>
          <a:p>
            <a:r>
              <a:rPr lang="ru-RU" sz="2400" dirty="0" smtClean="0"/>
              <a:t>А ещё они умеют- </a:t>
            </a:r>
          </a:p>
          <a:p>
            <a:r>
              <a:rPr lang="ru-RU" sz="2400" dirty="0" smtClean="0"/>
              <a:t>Разглядеть природы красоту. </a:t>
            </a:r>
          </a:p>
          <a:p>
            <a:r>
              <a:rPr lang="ru-RU" sz="2400" dirty="0" smtClean="0"/>
              <a:t>Лесов, лугов, полей просторы </a:t>
            </a:r>
          </a:p>
          <a:p>
            <a:r>
              <a:rPr lang="ru-RU" sz="2400" dirty="0" smtClean="0"/>
              <a:t>И неба голубого синеву. </a:t>
            </a:r>
          </a:p>
        </p:txBody>
      </p:sp>
      <p:pic>
        <p:nvPicPr>
          <p:cNvPr id="3074" name="Picture 2" descr="C:\Users\Павлова\Documents\Стенд Эколята\DSC07710.JPG"/>
          <p:cNvPicPr>
            <a:picLocks noChangeAspect="1" noChangeArrowheads="1"/>
          </p:cNvPicPr>
          <p:nvPr/>
        </p:nvPicPr>
        <p:blipFill>
          <a:blip r:embed="rId2" cstate="print"/>
          <a:srcRect r="20225"/>
          <a:stretch>
            <a:fillRect/>
          </a:stretch>
        </p:blipFill>
        <p:spPr bwMode="auto">
          <a:xfrm rot="5400000">
            <a:off x="8694045" y="358266"/>
            <a:ext cx="3239590" cy="304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DCIM\101MSDCF\DSC06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878128" y="2116739"/>
            <a:ext cx="3970540" cy="297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2651_TF03431377" id="{E55CF100-C248-4B8F-8F5C-C7DC3EE79A39}" vid="{F3C83CD3-4C48-4907-A3EA-9E7FA702781C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tf03431377_win32</Template>
  <TotalTime>239</TotalTime>
  <Words>161</Words>
  <Application>Microsoft Office PowerPoint</Application>
  <PresentationFormat>Произвольный</PresentationFormat>
  <Paragraphs>32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tf03431377_win32</vt:lpstr>
      <vt:lpstr>Экологическое  образование и воспитание в начальной школе</vt:lpstr>
      <vt:lpstr>«Человек, овладевший экологической культурой, подчиняет все виды своей деятельности требованиям рационального природопользования, заботится об улучшении окружающей среды, не допуская её разрушения и загрязнения…»                                                                                       А.А.Плешаков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конкурс «Лучший стенд «Эколята-Молодые защитники природы»</dc:title>
  <dc:creator>Павлова</dc:creator>
  <cp:lastModifiedBy>Павлова</cp:lastModifiedBy>
  <cp:revision>56</cp:revision>
  <dcterms:created xsi:type="dcterms:W3CDTF">2020-12-01T15:48:13Z</dcterms:created>
  <dcterms:modified xsi:type="dcterms:W3CDTF">2022-07-25T16:35:46Z</dcterms:modified>
</cp:coreProperties>
</file>