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256" r:id="rId2"/>
    <p:sldId id="269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7" r:id="rId13"/>
    <p:sldId id="266" r:id="rId14"/>
    <p:sldId id="268" r:id="rId15"/>
    <p:sldId id="270" r:id="rId16"/>
    <p:sldId id="264" r:id="rId17"/>
    <p:sldId id="271" r:id="rId18"/>
    <p:sldId id="272" r:id="rId19"/>
    <p:sldId id="273" r:id="rId20"/>
    <p:sldId id="292" r:id="rId21"/>
    <p:sldId id="274" r:id="rId22"/>
    <p:sldId id="275" r:id="rId23"/>
    <p:sldId id="278" r:id="rId24"/>
    <p:sldId id="280" r:id="rId25"/>
    <p:sldId id="281" r:id="rId26"/>
    <p:sldId id="282" r:id="rId27"/>
    <p:sldId id="293" r:id="rId28"/>
    <p:sldId id="283" r:id="rId29"/>
    <p:sldId id="285" r:id="rId30"/>
    <p:sldId id="286" r:id="rId31"/>
    <p:sldId id="287" r:id="rId32"/>
    <p:sldId id="288" r:id="rId33"/>
    <p:sldId id="289" r:id="rId34"/>
    <p:sldId id="294" r:id="rId35"/>
    <p:sldId id="290" r:id="rId36"/>
    <p:sldId id="295" r:id="rId37"/>
    <p:sldId id="301" r:id="rId38"/>
    <p:sldId id="284" r:id="rId39"/>
    <p:sldId id="302" r:id="rId40"/>
    <p:sldId id="276" r:id="rId41"/>
    <p:sldId id="297" r:id="rId42"/>
    <p:sldId id="291" r:id="rId43"/>
    <p:sldId id="299" r:id="rId44"/>
    <p:sldId id="300" r:id="rId45"/>
    <p:sldId id="277" r:id="rId46"/>
    <p:sldId id="303" r:id="rId47"/>
    <p:sldId id="298" r:id="rId48"/>
    <p:sldId id="307" r:id="rId49"/>
    <p:sldId id="305" r:id="rId50"/>
    <p:sldId id="306" r:id="rId5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1D907-FFF1-43A0-A3DA-068C846018AB}" type="datetimeFigureOut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EA6D8-82C9-416C-90BF-FFF3AB387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7C51A-00F6-4C24-8C05-2A1A998F0A4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6573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EA6D8-82C9-416C-90BF-FFF3AB3872DE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A0CE0C-B8A1-4DC5-BD0D-E3219F3DE3B5}" type="slidenum">
              <a:rPr lang="ru-RU">
                <a:solidFill>
                  <a:prstClr val="black"/>
                </a:solidFill>
              </a:rPr>
              <a:pPr/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3C341-FC9E-41C5-AC33-4CC22290AA17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4FF11-8C9E-45D1-83A1-44DFC1336A64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0A0A4-1300-4BDD-8571-5C255542D3BE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DC50C-DDF3-47F1-BB5C-B95C8529D4FF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5224-6677-40C7-898C-36B083ACCFF7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A5BBE-90E5-4540-A5EA-0F6B4F55F0A4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92CF0-5A2E-4BB4-9E1E-4A7F07D3485D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EF46E-C065-47AF-8820-BBF3C981B0F8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10B5B-35C9-4C08-9D75-031DF5B6BEB7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3232-2230-48AF-9DEF-9BD1C8BFE7D0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B813-108C-4253-92B9-00EAE36CE25B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C8BE-C1EB-4001-8C47-7FCEABA0EB7E}" type="datetime1">
              <a:rPr lang="ru-RU" smtClean="0"/>
              <a:pPr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5C053-A173-4368-92CA-DADB281CF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ro48.ru/1_thumb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937e8c0fc7e590a758e70e946dd8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-214338"/>
            <a:ext cx="8215370" cy="467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Информационно-библиотечный центр</a:t>
            </a:r>
            <a:br>
              <a:rPr lang="ru-RU" b="1" i="1" dirty="0" smtClean="0">
                <a:solidFill>
                  <a:srgbClr val="FFFF00"/>
                </a:solidFill>
              </a:rPr>
            </a:br>
            <a:r>
              <a:rPr lang="ru-RU" b="1" i="1" dirty="0" smtClean="0">
                <a:solidFill>
                  <a:srgbClr val="FFFF00"/>
                </a:solidFill>
              </a:rPr>
              <a:t>МБОУ СОШ с.Тербуны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sz="3100" i="1" dirty="0" err="1" smtClean="0">
                <a:solidFill>
                  <a:srgbClr val="FFFF00"/>
                </a:solidFill>
              </a:rPr>
              <a:t>Тербунского</a:t>
            </a:r>
            <a:r>
              <a:rPr lang="ru-RU" sz="3100" i="1" dirty="0" smtClean="0">
                <a:solidFill>
                  <a:srgbClr val="FFFF00"/>
                </a:solidFill>
              </a:rPr>
              <a:t> муниципального района </a:t>
            </a:r>
            <a:br>
              <a:rPr lang="ru-RU" sz="3100" i="1" dirty="0" smtClean="0">
                <a:solidFill>
                  <a:srgbClr val="FFFF00"/>
                </a:solidFill>
              </a:rPr>
            </a:br>
            <a:r>
              <a:rPr lang="ru-RU" sz="3100" i="1" dirty="0" smtClean="0">
                <a:solidFill>
                  <a:srgbClr val="FFFF00"/>
                </a:solidFill>
              </a:rPr>
              <a:t>Липецкой области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357694"/>
            <a:ext cx="6400800" cy="17526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Реализация плана работы ШИБЦ 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за 2019 – 2020 г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Математическое кафе</a:t>
            </a:r>
            <a:endParaRPr lang="ru-RU" b="1" dirty="0"/>
          </a:p>
        </p:txBody>
      </p:sp>
      <p:pic>
        <p:nvPicPr>
          <p:cNvPr id="4" name="Содержимое 3" descr="мат каф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227205" y="2000240"/>
            <a:ext cx="9371205" cy="4214842"/>
          </a:xfr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Цели ШИБЦ: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1.Осуществление государственной политики в сфере образования через библиотечно-информационное обслуживание пользователей, обеспечение их прав на свободное и бесплатное пользование библиотечными  информационными ресурсами, гарантированное государством. </a:t>
            </a:r>
          </a:p>
          <a:p>
            <a:pPr>
              <a:buNone/>
            </a:pPr>
            <a:r>
              <a:rPr lang="ru-RU" dirty="0" smtClean="0"/>
              <a:t>2. Создание единого информационно-образовательного пространства ОУ; организация комплексного </a:t>
            </a:r>
            <a:r>
              <a:rPr lang="ru-RU" dirty="0" err="1" smtClean="0"/>
              <a:t>библиотечно</a:t>
            </a:r>
            <a:r>
              <a:rPr lang="ru-RU" dirty="0" smtClean="0"/>
              <a:t> - информационного обслуживания всех категорий пользователей, обеспечение их свободного и безопасного доступа к информации и различным информационным ресурсам, в том числе ресурсам сети Интернет.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/>
              <a:t>Цели ШИБЦ: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3. Организация досуга, связанного с чтением и межличностного общения в условиях библиотеки с учетом интересов, потребностей, возрастных психофизических, национальных особенностей обучающихся для развития межкультурного диалога и адаптации представителей культурных языковых групп в поликультурном обществе. </a:t>
            </a:r>
          </a:p>
          <a:p>
            <a:pPr>
              <a:buNone/>
            </a:pPr>
            <a:r>
              <a:rPr lang="ru-RU" dirty="0" smtClean="0"/>
              <a:t>4. Внедрение новых информационных технологий, компьютеризация </a:t>
            </a:r>
            <a:r>
              <a:rPr lang="ru-RU" dirty="0" err="1" smtClean="0"/>
              <a:t>библиотечно</a:t>
            </a:r>
            <a:r>
              <a:rPr lang="ru-RU" dirty="0" smtClean="0"/>
              <a:t>  -  информационных процессов, организация свободного доступа к электронным библиотекам.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796908"/>
          </a:xfrm>
        </p:spPr>
        <p:txBody>
          <a:bodyPr/>
          <a:lstStyle/>
          <a:p>
            <a:r>
              <a:rPr lang="ru-RU" b="1" dirty="0" smtClean="0"/>
              <a:t>Задачи ШИБЦ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472518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1.Совершенствование материально-технической базы: обеспечение пользователей новым информационным оборудованием, электронными книгами,  необходимыми  для удовлетворения информационных потребностей пользователей.</a:t>
            </a:r>
          </a:p>
          <a:p>
            <a:pPr>
              <a:buNone/>
            </a:pPr>
            <a:r>
              <a:rPr lang="ru-RU" sz="2400" dirty="0" smtClean="0"/>
              <a:t>2. Обеспечение необходимыми и равными условиями для обучения и социализации каждого обучающегося, в том числе с ограниченными возможностями.</a:t>
            </a:r>
          </a:p>
          <a:p>
            <a:pPr>
              <a:buNone/>
            </a:pPr>
            <a:r>
              <a:rPr lang="ru-RU" sz="2400" dirty="0" smtClean="0"/>
              <a:t>3. </a:t>
            </a:r>
            <a:r>
              <a:rPr lang="ru-RU" sz="2400" smtClean="0"/>
              <a:t>Обеспечение доступа </a:t>
            </a:r>
            <a:r>
              <a:rPr lang="ru-RU" sz="2400" dirty="0" smtClean="0"/>
              <a:t>к информации, знаниям, идеям, культурным ценностям и другим информационным ресурсам посредством использования библиотечно-информационных ресурсов ИБЦ. </a:t>
            </a:r>
          </a:p>
          <a:p>
            <a:pPr>
              <a:buNone/>
            </a:pPr>
            <a:r>
              <a:rPr lang="ru-RU" sz="2400" dirty="0" smtClean="0"/>
              <a:t>4. Формирование навыков независимого библиотечного пользователя: обучение поиску, отбору и критической оценке информации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/>
              <a:t>Задачи ШИБЦ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50435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5. Создание единого информационного пространства, организация свободного доступа пользователей к информационным и коммуникационным  ресурсам ИБЦ. </a:t>
            </a:r>
          </a:p>
          <a:p>
            <a:pPr>
              <a:buNone/>
            </a:pPr>
            <a:r>
              <a:rPr lang="ru-RU" dirty="0" smtClean="0"/>
              <a:t>6. Создание электронной базы данных всей литературы.</a:t>
            </a:r>
          </a:p>
          <a:p>
            <a:pPr>
              <a:buNone/>
            </a:pPr>
            <a:r>
              <a:rPr lang="ru-RU" dirty="0" smtClean="0"/>
              <a:t>7. Организация доступа и оказание помощи при работе с электронными образовательными ресурсами, в том числе с электронными библиотеками.</a:t>
            </a:r>
          </a:p>
          <a:p>
            <a:pPr>
              <a:buNone/>
            </a:pPr>
            <a:r>
              <a:rPr lang="ru-RU" dirty="0" smtClean="0"/>
              <a:t>8. Повышение квалификации сотрудниками ИБЦ, знакомство с новинками литературы и своевременное информирование пользователей о них.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b="1" kern="1200" dirty="0">
                <a:ln w="6350">
                  <a:noFill/>
                </a:ln>
              </a:rPr>
              <a:t>Категория пользователей </a:t>
            </a:r>
            <a:r>
              <a:rPr lang="ru-RU" sz="4100" b="1" kern="1200" dirty="0" smtClean="0">
                <a:ln w="6350">
                  <a:noFill/>
                </a:ln>
              </a:rPr>
              <a:t>ШИБЦ:</a:t>
            </a:r>
            <a:endParaRPr lang="ru-RU" sz="4100" b="1" kern="1200" dirty="0">
              <a:ln w="6350">
                <a:noFill/>
              </a:ln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628800"/>
            <a:ext cx="4032003" cy="4452937"/>
          </a:xfrm>
        </p:spPr>
        <p:txBody>
          <a:bodyPr>
            <a:normAutofit lnSpcReduction="10000"/>
          </a:bodyPr>
          <a:lstStyle/>
          <a:p>
            <a:pPr marL="547688" indent="-411163" eaLnBrk="1" hangingPunct="1"/>
            <a:r>
              <a:rPr lang="ru-RU" sz="2800" dirty="0" smtClean="0"/>
              <a:t>Учащиеся начальной ступени;</a:t>
            </a:r>
          </a:p>
          <a:p>
            <a:pPr marL="547688" indent="-411163" eaLnBrk="1" hangingPunct="1"/>
            <a:r>
              <a:rPr lang="ru-RU" sz="2800" dirty="0" smtClean="0"/>
              <a:t>Учащиеся основной ступени;</a:t>
            </a:r>
          </a:p>
          <a:p>
            <a:pPr marL="547688" indent="-411163" eaLnBrk="1" hangingPunct="1"/>
            <a:r>
              <a:rPr lang="ru-RU" sz="2800" dirty="0" smtClean="0"/>
              <a:t>Учащиеся средней ступени;</a:t>
            </a:r>
          </a:p>
          <a:p>
            <a:pPr marL="547688" indent="-411163" eaLnBrk="1" hangingPunct="1"/>
            <a:r>
              <a:rPr lang="ru-RU" sz="2800" dirty="0" smtClean="0"/>
              <a:t>Педагогические работники;</a:t>
            </a:r>
          </a:p>
          <a:p>
            <a:pPr marL="547688" indent="-411163" eaLnBrk="1" hangingPunct="1"/>
            <a:r>
              <a:rPr lang="ru-RU" sz="2800" dirty="0" smtClean="0"/>
              <a:t>Обслуживающий персонал школы</a:t>
            </a:r>
          </a:p>
        </p:txBody>
      </p:sp>
      <p:pic>
        <p:nvPicPr>
          <p:cNvPr id="6148" name="Picture 2" descr="C:\Documents and Settings\ученик\Рабочий стол\выступление в липецке фото\CIMG414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22" y="1643050"/>
            <a:ext cx="5211178" cy="42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2261996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Работа с читателями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Фонд  ШИБЦ – 27.745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Художественный фонд - 4148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Справочный материал – 421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Методический материал-1074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Учебный фонд библиотеки - 21.180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Медиатека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-250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обслуживалось  в 2020 г с января по август -  1201 читатель.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Число посещений –  6780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Объем книговыдачи - 11.823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Традиционные мероприятия ШИБЦ: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"/>
            </a:pPr>
            <a:r>
              <a:rPr lang="ru-RU" dirty="0" smtClean="0"/>
              <a:t>Экскурсии в библиотеку;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Посвящение в читатели;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Викторины и конкурсы;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Литературные утренники;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Презентации;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Книжные выставки;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Неделя школьной библиотеки;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Неделя православной книги;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Беседы и обзоры документов.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0" y="857231"/>
            <a:ext cx="9144000" cy="6286521"/>
            <a:chOff x="0" y="857231"/>
            <a:chExt cx="9144000" cy="6286521"/>
          </a:xfrm>
        </p:grpSpPr>
        <p:pic>
          <p:nvPicPr>
            <p:cNvPr id="6" name="Рисунок 5" descr="_T7b0E9GZlM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4238622" y="3357562"/>
              <a:ext cx="4905377" cy="3679033"/>
            </a:xfrm>
            <a:prstGeom prst="rect">
              <a:avLst/>
            </a:prstGeom>
          </p:spPr>
        </p:pic>
        <p:pic>
          <p:nvPicPr>
            <p:cNvPr id="5" name="Рисунок 4" descr="DSCN4497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357686" y="857231"/>
              <a:ext cx="4786314" cy="3589735"/>
            </a:xfrm>
            <a:prstGeom prst="rect">
              <a:avLst/>
            </a:prstGeom>
          </p:spPr>
        </p:pic>
        <p:pic>
          <p:nvPicPr>
            <p:cNvPr id="4" name="Рисунок 3" descr="20200904_112510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0" y="857232"/>
              <a:ext cx="4500562" cy="3786214"/>
            </a:xfrm>
            <a:prstGeom prst="rect">
              <a:avLst/>
            </a:prstGeom>
          </p:spPr>
        </p:pic>
        <p:pic>
          <p:nvPicPr>
            <p:cNvPr id="7" name="Рисунок 6" descr="Ученики 9 а  кл. готовят реферат по географии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0" y="3643314"/>
              <a:ext cx="4500562" cy="3500438"/>
            </a:xfrm>
            <a:prstGeom prst="rect">
              <a:avLst/>
            </a:prstGeom>
          </p:spPr>
        </p:pic>
      </p:grp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функции ШИБЦ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8641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"/>
            </a:pPr>
            <a:r>
              <a:rPr lang="ru-RU" sz="3800" b="1" dirty="0" smtClean="0"/>
              <a:t>Образовательная</a:t>
            </a:r>
            <a:r>
              <a:rPr lang="ru-RU" dirty="0" smtClean="0"/>
              <a:t>  – обеспечение и сопровождение учебно-воспитательного процесса научно – методической, художественной, учебной литературой, информационно – коммуникационными,  электронными  ресурсами;  удовлетворение индивидуальных образовательных потребностей пользователей в рамках самостоятельных занятий.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 </a:t>
            </a:r>
            <a:r>
              <a:rPr lang="ru-RU" sz="3800" b="1" dirty="0" smtClean="0"/>
              <a:t>Информационная</a:t>
            </a:r>
            <a:r>
              <a:rPr lang="ru-RU" dirty="0" smtClean="0"/>
              <a:t> – предоставление свободного доступа и организация помощи при работе с информационными ресурсами ИБЦ, в том числе  для реализации учебно-исследовательских проектов и других видов совместной работы.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/>
          </a:bodyPr>
          <a:lstStyle/>
          <a:p>
            <a:r>
              <a:rPr lang="ru-RU" b="1" dirty="0" smtClean="0"/>
              <a:t>Основные функции ШИБЦ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"/>
            </a:pPr>
            <a:r>
              <a:rPr lang="ru-RU" sz="3500" b="1" dirty="0" smtClean="0"/>
              <a:t>Культурологическая</a:t>
            </a:r>
            <a:r>
              <a:rPr lang="ru-RU" dirty="0" smtClean="0"/>
              <a:t> – организация мероприятий, воспитывающих культурное и социальное самосознание, содействующее всестороннему развитию учащихся. </a:t>
            </a:r>
          </a:p>
          <a:p>
            <a:pPr>
              <a:buFont typeface="Wingdings" pitchFamily="2" charset="2"/>
              <a:buChar char=""/>
            </a:pPr>
            <a:r>
              <a:rPr lang="ru-RU" sz="3500" b="1" dirty="0" smtClean="0"/>
              <a:t>Воспитательная</a:t>
            </a:r>
            <a:r>
              <a:rPr lang="ru-RU" dirty="0" smtClean="0"/>
              <a:t> – оказание помощи в развитии гражданско-патриотического, духовно-нравственного, этического воспитания.</a:t>
            </a:r>
          </a:p>
          <a:p>
            <a:pPr>
              <a:buFont typeface="Wingdings" pitchFamily="2" charset="2"/>
              <a:buChar char=""/>
            </a:pPr>
            <a:r>
              <a:rPr lang="ru-RU" sz="3500" b="1" dirty="0" err="1" smtClean="0"/>
              <a:t>Профориентационная</a:t>
            </a:r>
            <a:r>
              <a:rPr lang="ru-RU" dirty="0" smtClean="0"/>
              <a:t> – предоставление свободного доступа к электронным ресурсам и консультативная помощь при выборе профессий обучающимися.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714356"/>
            <a:ext cx="8229600" cy="857248"/>
          </a:xfrm>
          <a:extLst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kern="1200" dirty="0">
                <a:ln w="6350">
                  <a:noFill/>
                </a:ln>
                <a:solidFill>
                  <a:srgbClr val="FFFF00"/>
                </a:solidFill>
              </a:rPr>
              <a:t>Люди перестают мыслить, когда перестают читать.</a:t>
            </a:r>
            <a:r>
              <a:rPr lang="ru-RU" b="1" kern="1200" dirty="0">
                <a:ln w="6350">
                  <a:noFill/>
                </a:ln>
                <a:solidFill>
                  <a:srgbClr val="C00000"/>
                </a:solidFill>
              </a:rPr>
              <a:t/>
            </a:r>
            <a:br>
              <a:rPr lang="ru-RU" b="1" kern="1200" dirty="0">
                <a:ln w="6350">
                  <a:noFill/>
                </a:ln>
                <a:solidFill>
                  <a:srgbClr val="C00000"/>
                </a:solidFill>
              </a:rPr>
            </a:br>
            <a:r>
              <a:rPr lang="ru-RU" sz="4100" b="1" kern="12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</a:t>
            </a:r>
            <a:r>
              <a:rPr lang="ru-RU" sz="2700" b="1" kern="1200" dirty="0" err="1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Дени</a:t>
            </a:r>
            <a:r>
              <a:rPr lang="ru-RU" sz="2700" b="1" kern="1200" dirty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 Дидро</a:t>
            </a:r>
          </a:p>
        </p:txBody>
      </p:sp>
      <p:pic>
        <p:nvPicPr>
          <p:cNvPr id="3075" name="Содержимое 3" descr="IMG_0043.JPG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3372" y="2285992"/>
            <a:ext cx="5184775" cy="4000528"/>
          </a:xfrm>
          <a:ln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026" name="Picture 2" descr="F:\наша библиотека 1\inde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" y="2285992"/>
            <a:ext cx="4267200" cy="4023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57614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Центром образования цифрового и гуманитарного профилей «Точка роста» </a:t>
            </a:r>
            <a:endParaRPr lang="ru-RU" sz="3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1214422"/>
            <a:ext cx="8858280" cy="4911741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Школьный театр «100 лиц»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(рук. Москвина Н.Н.)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 descr="100 лиц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285992"/>
            <a:ext cx="6438863" cy="4297366"/>
          </a:xfrm>
          <a:prstGeom prst="rect">
            <a:avLst/>
          </a:prstGeom>
        </p:spPr>
      </p:pic>
      <p:pic>
        <p:nvPicPr>
          <p:cNvPr id="7" name="Рисунок 6" descr="100 лиц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2214554"/>
            <a:ext cx="8143932" cy="452529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Направления работы: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"/>
            </a:pPr>
            <a:r>
              <a:rPr lang="ru-RU" sz="3600" dirty="0" smtClean="0"/>
              <a:t>Историко-патриотическое воспитание</a:t>
            </a:r>
          </a:p>
          <a:p>
            <a:pPr>
              <a:buFont typeface="Wingdings" pitchFamily="2" charset="2"/>
              <a:buChar char=""/>
            </a:pPr>
            <a:r>
              <a:rPr lang="ru-RU" sz="3600" dirty="0" smtClean="0"/>
              <a:t>Духовно - нравственное воспитание</a:t>
            </a:r>
          </a:p>
          <a:p>
            <a:pPr>
              <a:buFont typeface="Wingdings" pitchFamily="2" charset="2"/>
              <a:buChar char=""/>
            </a:pPr>
            <a:r>
              <a:rPr lang="ru-RU" sz="3600" dirty="0" smtClean="0"/>
              <a:t>Информационное воспитание</a:t>
            </a:r>
          </a:p>
          <a:p>
            <a:pPr>
              <a:buFont typeface="Wingdings" pitchFamily="2" charset="2"/>
              <a:buChar char=""/>
            </a:pPr>
            <a:r>
              <a:rPr lang="ru-RU" sz="3600" dirty="0" smtClean="0"/>
              <a:t>Экологическое воспитание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319483"/>
            <a:ext cx="8229600" cy="634881"/>
          </a:xfrm>
          <a:extLst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ru-RU" sz="4000" b="1" kern="1200" dirty="0"/>
              <a:t>Неделя православной культуры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47688" indent="-411163" eaLnBrk="1" hangingPunct="1"/>
            <a:endParaRPr lang="ru-RU" smtClean="0"/>
          </a:p>
        </p:txBody>
      </p:sp>
      <p:pic>
        <p:nvPicPr>
          <p:cNvPr id="18436" name="Picture 4" descr="CIMG33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785926"/>
            <a:ext cx="4860925" cy="48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C:\Documents and Settings\ученик\Рабочий стол\библиотекаНовая папка\CIMG33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8" y="1785926"/>
            <a:ext cx="4519612" cy="48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IMG330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5" y="1285861"/>
            <a:ext cx="9145355" cy="558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13999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260350"/>
            <a:ext cx="7772400" cy="100806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/>
              <a:t>Святки</a:t>
            </a:r>
            <a:r>
              <a:rPr lang="ru-RU" b="1" dirty="0" smtClean="0"/>
              <a:t> </a:t>
            </a:r>
          </a:p>
        </p:txBody>
      </p:sp>
      <p:pic>
        <p:nvPicPr>
          <p:cNvPr id="6" name="Рисунок 5" descr="C:\Documents and Settings\User\Мои документы\29 августа\святкм в маяк\IMG_248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214422"/>
            <a:ext cx="7887820" cy="538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6752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/>
          </p:cNvSpPr>
          <p:nvPr>
            <p:ph type="title" idx="4294967295"/>
          </p:nvPr>
        </p:nvSpPr>
        <p:spPr>
          <a:xfrm>
            <a:off x="214282" y="0"/>
            <a:ext cx="8472518" cy="1143000"/>
          </a:xfrm>
          <a:extLst/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ru-RU" b="1" kern="1200" dirty="0"/>
              <a:t>Презентация православной книги</a:t>
            </a:r>
          </a:p>
        </p:txBody>
      </p:sp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2987675" y="2149475"/>
            <a:ext cx="8229600" cy="4708525"/>
          </a:xfrm>
        </p:spPr>
        <p:txBody>
          <a:bodyPr/>
          <a:lstStyle/>
          <a:p>
            <a:pPr marL="547688" indent="-411163" eaLnBrk="1" hangingPunct="1"/>
            <a:endParaRPr lang="ru-RU" smtClean="0"/>
          </a:p>
        </p:txBody>
      </p:sp>
      <p:pic>
        <p:nvPicPr>
          <p:cNvPr id="24581" name="Picture 5" descr="CIMG33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086155"/>
            <a:ext cx="6715172" cy="5771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25642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Star_Victo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1553">
            <a:off x="-215433" y="459883"/>
            <a:ext cx="4933951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WordArt 6"/>
          <p:cNvSpPr>
            <a:spLocks noChangeArrowheads="1" noChangeShapeType="1" noTextEdit="1"/>
          </p:cNvSpPr>
          <p:nvPr/>
        </p:nvSpPr>
        <p:spPr bwMode="auto">
          <a:xfrm>
            <a:off x="109538" y="3213100"/>
            <a:ext cx="345440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kern="10">
              <a:ln w="9525">
                <a:solidFill>
                  <a:srgbClr val="FF9900"/>
                </a:solidFill>
                <a:round/>
                <a:headEnd/>
                <a:tailEnd/>
              </a:ln>
              <a:solidFill>
                <a:srgbClr val="FF9900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13" y="4714875"/>
            <a:ext cx="3876675" cy="11890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7200" b="1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-928726" y="3571876"/>
            <a:ext cx="11002963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>
                <a:solidFill>
                  <a:srgbClr val="800000"/>
                </a:solidFill>
              </a:rPr>
              <a:t>Патриотическое  воспитание школьников</a:t>
            </a:r>
          </a:p>
        </p:txBody>
      </p:sp>
      <p:pic>
        <p:nvPicPr>
          <p:cNvPr id="28678" name="Picture 7" descr="Патриотизм это любовь к Родине, преданность своему Отечеству, - Картинка 9257/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0"/>
            <a:ext cx="44513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479880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8098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ru-RU" b="1" kern="1200" dirty="0">
                <a:ln w="6350">
                  <a:noFill/>
                </a:ln>
              </a:rPr>
              <a:t>Посвящение в нахимовцы</a:t>
            </a:r>
          </a:p>
        </p:txBody>
      </p:sp>
      <p:pic>
        <p:nvPicPr>
          <p:cNvPr id="30723" name="Объект 4" descr="DSC00240.JPG"/>
          <p:cNvPicPr>
            <a:picLocks noGrp="1"/>
          </p:cNvPicPr>
          <p:nvPr>
            <p:ph idx="4294967295"/>
          </p:nvPr>
        </p:nvPicPr>
        <p:blipFill>
          <a:blip r:embed="rId3" cstate="email">
            <a:lum brigh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7993063" cy="518477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14859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947420"/>
            <a:ext cx="4107762" cy="591058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77809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2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Российское движение школьников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57166"/>
            <a:ext cx="88924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</a:rPr>
              <a:t>Волонтёры – герои нашего времени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6146" name="Picture 2" descr="C:\Documents and Settings\User\Мои документы\волонтёрство-библиотека\DSCN42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593" y="1071547"/>
            <a:ext cx="8396108" cy="578645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 idx="4294967295"/>
          </p:nvPr>
        </p:nvSpPr>
        <p:spPr>
          <a:xfrm>
            <a:off x="214282" y="214290"/>
            <a:ext cx="8579296" cy="764704"/>
          </a:xfrm>
          <a:extLst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ru-RU" sz="3700" b="1" kern="1200" dirty="0" smtClean="0"/>
              <a:t>Дети-герои Великой Отечественной войны</a:t>
            </a:r>
            <a:endParaRPr lang="ru-RU" sz="3700" b="1" kern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857232"/>
            <a:ext cx="7504906" cy="5786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461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c86a380551aee6da4e54669650b8ef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715108" y="1785926"/>
            <a:ext cx="2428892" cy="1484850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4286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Дата создания школы- 1925</a:t>
            </a:r>
          </a:p>
          <a:p>
            <a:pPr>
              <a:buNone/>
            </a:pPr>
            <a:r>
              <a:rPr lang="ru-RU" dirty="0" smtClean="0"/>
              <a:t>Современная школа: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5 филиалов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Педагогический коллектив – 157</a:t>
            </a:r>
          </a:p>
          <a:p>
            <a:pPr>
              <a:buFont typeface="Wingdings" pitchFamily="2" charset="2"/>
              <a:buChar char=""/>
            </a:pPr>
            <a:r>
              <a:rPr lang="ru-RU" dirty="0" smtClean="0"/>
              <a:t>Обучающихся – 1382</a:t>
            </a:r>
          </a:p>
          <a:p>
            <a:pPr>
              <a:buNone/>
            </a:pPr>
            <a:r>
              <a:rPr lang="ru-RU" dirty="0" smtClean="0"/>
              <a:t>Дата создания библиотеки – 1953</a:t>
            </a:r>
          </a:p>
          <a:p>
            <a:pPr>
              <a:buNone/>
            </a:pPr>
            <a:r>
              <a:rPr lang="ru-RU" dirty="0" smtClean="0"/>
              <a:t>ШИБЦ - 2018 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Рисунок 4" descr="e482d8d6504afbe0a77f8167b4805d5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0"/>
            <a:ext cx="2286009" cy="1714507"/>
          </a:xfrm>
          <a:prstGeom prst="rect">
            <a:avLst/>
          </a:prstGeom>
        </p:spPr>
      </p:pic>
      <p:pic>
        <p:nvPicPr>
          <p:cNvPr id="7" name="Рисунок 6" descr="bolshaya-polyana-49808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5123688"/>
            <a:ext cx="2590800" cy="1734312"/>
          </a:xfrm>
          <a:prstGeom prst="rect">
            <a:avLst/>
          </a:prstGeom>
        </p:spPr>
      </p:pic>
      <p:pic>
        <p:nvPicPr>
          <p:cNvPr id="8" name="Рисунок 7" descr="школ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57884" y="5286388"/>
            <a:ext cx="2785351" cy="1571612"/>
          </a:xfrm>
          <a:prstGeom prst="rect">
            <a:avLst/>
          </a:prstGeom>
        </p:spPr>
      </p:pic>
      <p:pic>
        <p:nvPicPr>
          <p:cNvPr id="9" name="Рисунок 8" descr="17122015_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4982776"/>
            <a:ext cx="2500298" cy="1875224"/>
          </a:xfrm>
          <a:prstGeom prst="rect">
            <a:avLst/>
          </a:prstGeom>
        </p:spPr>
      </p:pic>
      <p:pic>
        <p:nvPicPr>
          <p:cNvPr id="10" name="Рисунок 9" descr="shkola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3357562"/>
            <a:ext cx="2428860" cy="1753047"/>
          </a:xfrm>
          <a:prstGeom prst="rect">
            <a:avLst/>
          </a:prstGeom>
        </p:spPr>
      </p:pic>
      <p:pic>
        <p:nvPicPr>
          <p:cNvPr id="11" name="Рисунок 10" descr="shkola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000496" y="4000504"/>
            <a:ext cx="2489270" cy="173811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 idx="4294967295"/>
          </p:nvPr>
        </p:nvSpPr>
        <p:spPr>
          <a:xfrm>
            <a:off x="214282" y="285728"/>
            <a:ext cx="8578850" cy="908720"/>
          </a:xfrm>
          <a:extLst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ru-RU" sz="4100" b="1" kern="1200" dirty="0"/>
              <a:t>Презентация книг о </a:t>
            </a:r>
            <a:r>
              <a:rPr lang="ru-RU" sz="4100" b="1" kern="1200" dirty="0" smtClean="0"/>
              <a:t>войне и героических событиях нашей истории</a:t>
            </a:r>
            <a:endParaRPr lang="ru-RU" sz="4100" b="1" kern="1200" dirty="0"/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47688" indent="-411163" eaLnBrk="1" hangingPunct="1"/>
            <a:endParaRPr lang="ru-RU" dirty="0" smtClean="0"/>
          </a:p>
        </p:txBody>
      </p:sp>
      <p:pic>
        <p:nvPicPr>
          <p:cNvPr id="3074" name="Picture 2" descr="C:\Documents and Settings\User\Рабочий стол\77 освобождения\DSCN489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428736"/>
            <a:ext cx="7748934" cy="525658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25826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Презентация журнала «Путеводная звезда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F:\фото 13.02.15\DSC_15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41438"/>
            <a:ext cx="860745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024937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ru-RU" sz="3700" b="1" kern="1200" dirty="0"/>
              <a:t>Память верно хранят обелиски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47688" indent="-411163" eaLnBrk="1" hangingPunct="1"/>
            <a:endParaRPr lang="ru-RU" smtClean="0"/>
          </a:p>
        </p:txBody>
      </p:sp>
      <p:pic>
        <p:nvPicPr>
          <p:cNvPr id="36868" name="Picture 4" descr="DSC00519"/>
          <p:cNvPicPr>
            <a:picLocks noChangeAspect="1" noChangeArrowheads="1"/>
          </p:cNvPicPr>
          <p:nvPr/>
        </p:nvPicPr>
        <p:blipFill>
          <a:blip r:embed="rId2" cstate="email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4500563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DSC00521"/>
          <p:cNvPicPr>
            <a:picLocks noChangeAspect="1" noChangeArrowheads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41438"/>
            <a:ext cx="4535933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6957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3" descr="F:\СЕРГЕЙ\DSC017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lum brigh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0"/>
            <a:ext cx="4500562" cy="475614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843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/>
              <a:t>Войны и памяти приказ</a:t>
            </a:r>
          </a:p>
        </p:txBody>
      </p:sp>
      <p:pic>
        <p:nvPicPr>
          <p:cNvPr id="38915" name="Picture 2" descr="F:\СЕРГЕЙ\DSC01735.JPG"/>
          <p:cNvPicPr>
            <a:picLocks noChangeAspect="1" noChangeArrowheads="1"/>
          </p:cNvPicPr>
          <p:nvPr/>
        </p:nvPicPr>
        <p:blipFill>
          <a:blip r:embed="rId4" cstate="email">
            <a:lum bright="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16"/>
            <a:ext cx="4859338" cy="445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32618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Перед памятью время бессильно</a:t>
            </a:r>
            <a:endParaRPr lang="ru-RU" dirty="0"/>
          </a:p>
        </p:txBody>
      </p:sp>
      <p:pic>
        <p:nvPicPr>
          <p:cNvPr id="1026" name="Picture 2" descr="DSCN488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071546"/>
            <a:ext cx="7000924" cy="5417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0112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Липецкая область в годы войны</a:t>
            </a:r>
          </a:p>
        </p:txBody>
      </p:sp>
      <p:sp>
        <p:nvSpPr>
          <p:cNvPr id="419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988" name="Picture 2" descr="F:\СЕРГЕЙ\DSC017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11238"/>
            <a:ext cx="8135938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64469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Мы светлой памяти верны</a:t>
            </a:r>
            <a:endParaRPr lang="ru-RU" b="1" dirty="0"/>
          </a:p>
        </p:txBody>
      </p:sp>
      <p:pic>
        <p:nvPicPr>
          <p:cNvPr id="2050" name="Picture 2" descr="DSCN47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959685"/>
            <a:ext cx="6357982" cy="589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71438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/>
              <a:t>Буктрейлер  «Они сражались за Родину» (автор Ушаков Владимир)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5" name="Рисунок 4" descr="12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14356"/>
            <a:ext cx="4144459" cy="3105156"/>
          </a:xfrm>
          <a:prstGeom prst="rect">
            <a:avLst/>
          </a:prstGeom>
        </p:spPr>
      </p:pic>
      <p:pic>
        <p:nvPicPr>
          <p:cNvPr id="7" name="Рисунок 6" descr="12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85852" y="1857364"/>
            <a:ext cx="4440011" cy="3357586"/>
          </a:xfrm>
          <a:prstGeom prst="rect">
            <a:avLst/>
          </a:prstGeom>
        </p:spPr>
      </p:pic>
      <p:pic>
        <p:nvPicPr>
          <p:cNvPr id="8" name="Рисунок 7" descr="12-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714612" y="3429000"/>
            <a:ext cx="4057658" cy="3093398"/>
          </a:xfrm>
          <a:prstGeom prst="rect">
            <a:avLst/>
          </a:prstGeom>
        </p:spPr>
      </p:pic>
      <p:pic>
        <p:nvPicPr>
          <p:cNvPr id="9" name="Рисунок 8" descr="12-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610093" y="3827410"/>
            <a:ext cx="4533907" cy="3030590"/>
          </a:xfrm>
          <a:prstGeom prst="rect">
            <a:avLst/>
          </a:prstGeom>
        </p:spPr>
      </p:pic>
      <p:pic>
        <p:nvPicPr>
          <p:cNvPr id="10" name="Рисунок 9" descr="12-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714356"/>
            <a:ext cx="4000496" cy="3012952"/>
          </a:xfrm>
          <a:prstGeom prst="rect">
            <a:avLst/>
          </a:prstGeom>
        </p:spPr>
      </p:pic>
      <p:pic>
        <p:nvPicPr>
          <p:cNvPr id="11" name="Рисунок 10" descr="12-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285852" y="1785926"/>
            <a:ext cx="4446973" cy="3454029"/>
          </a:xfrm>
          <a:prstGeom prst="rect">
            <a:avLst/>
          </a:prstGeom>
        </p:spPr>
      </p:pic>
      <p:pic>
        <p:nvPicPr>
          <p:cNvPr id="12" name="Рисунок 11" descr="12-7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786050" y="3429000"/>
            <a:ext cx="4143372" cy="3085218"/>
          </a:xfrm>
          <a:prstGeom prst="rect">
            <a:avLst/>
          </a:prstGeom>
        </p:spPr>
      </p:pic>
      <p:pic>
        <p:nvPicPr>
          <p:cNvPr id="13" name="Рисунок 12" descr="12-9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857752" y="3597013"/>
            <a:ext cx="4286248" cy="3260988"/>
          </a:xfrm>
          <a:prstGeom prst="rect">
            <a:avLst/>
          </a:prstGeom>
        </p:spPr>
      </p:pic>
      <p:pic>
        <p:nvPicPr>
          <p:cNvPr id="14" name="Рисунок 13" descr="12-3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158" y="649412"/>
            <a:ext cx="8143900" cy="620858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850900"/>
          </a:xfrm>
          <a:extLst/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ru-RU" sz="4100" b="1" kern="1200" dirty="0" smtClean="0"/>
              <a:t>Что такое толерантность?</a:t>
            </a:r>
            <a:endParaRPr lang="ru-RU" sz="4100" b="1" kern="1200" dirty="0"/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47688" indent="-411163" eaLnBrk="1" hangingPunct="1"/>
            <a:endParaRPr lang="ru-RU" smtClean="0"/>
          </a:p>
        </p:txBody>
      </p:sp>
      <p:pic>
        <p:nvPicPr>
          <p:cNvPr id="32772" name="Picture 4" descr="Изображение 00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1428736"/>
            <a:ext cx="5284313" cy="508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 descr="Изображение 0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2" y="1353861"/>
            <a:ext cx="7858180" cy="550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IMG_14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1214422"/>
            <a:ext cx="8858280" cy="5908404"/>
          </a:xfrm>
          <a:prstGeom prst="rect">
            <a:avLst/>
          </a:prstGeom>
        </p:spPr>
      </p:pic>
      <p:pic>
        <p:nvPicPr>
          <p:cNvPr id="3074" name="Picture 2" descr="DSCN48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-928718"/>
            <a:ext cx="9144000" cy="8036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209742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Буктрейлер «Толерантность в художественных произведениях»</a:t>
            </a: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6" name="Рисунок 5" descr="13-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357298"/>
            <a:ext cx="4320609" cy="2455567"/>
          </a:xfrm>
          <a:prstGeom prst="rect">
            <a:avLst/>
          </a:prstGeom>
        </p:spPr>
      </p:pic>
      <p:pic>
        <p:nvPicPr>
          <p:cNvPr id="7" name="Рисунок 6" descr="13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85918" y="2357430"/>
            <a:ext cx="4071934" cy="2449092"/>
          </a:xfrm>
          <a:prstGeom prst="rect">
            <a:avLst/>
          </a:prstGeom>
        </p:spPr>
      </p:pic>
      <p:pic>
        <p:nvPicPr>
          <p:cNvPr id="8" name="Рисунок 7" descr="13-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868" y="3214686"/>
            <a:ext cx="4019413" cy="2286016"/>
          </a:xfrm>
          <a:prstGeom prst="rect">
            <a:avLst/>
          </a:prstGeom>
        </p:spPr>
      </p:pic>
      <p:pic>
        <p:nvPicPr>
          <p:cNvPr id="9" name="Рисунок 8" descr="13-4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429092" y="4251908"/>
            <a:ext cx="4714908" cy="2606092"/>
          </a:xfrm>
          <a:prstGeom prst="rect">
            <a:avLst/>
          </a:prstGeom>
        </p:spPr>
      </p:pic>
      <p:pic>
        <p:nvPicPr>
          <p:cNvPr id="10" name="Рисунок 9" descr="13-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1285860"/>
            <a:ext cx="4643438" cy="2830890"/>
          </a:xfrm>
          <a:prstGeom prst="rect">
            <a:avLst/>
          </a:prstGeom>
        </p:spPr>
      </p:pic>
      <p:pic>
        <p:nvPicPr>
          <p:cNvPr id="11" name="Рисунок 10" descr="13-6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428728" y="2357430"/>
            <a:ext cx="4357686" cy="2505455"/>
          </a:xfrm>
          <a:prstGeom prst="rect">
            <a:avLst/>
          </a:prstGeom>
        </p:spPr>
      </p:pic>
      <p:pic>
        <p:nvPicPr>
          <p:cNvPr id="12" name="Рисунок 11" descr="13-8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00430" y="3286124"/>
            <a:ext cx="3929058" cy="2235634"/>
          </a:xfrm>
          <a:prstGeom prst="rect">
            <a:avLst/>
          </a:prstGeom>
        </p:spPr>
      </p:pic>
      <p:pic>
        <p:nvPicPr>
          <p:cNvPr id="13" name="Рисунок 12" descr="13-10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357686" y="4076890"/>
            <a:ext cx="4786314" cy="2781110"/>
          </a:xfrm>
          <a:prstGeom prst="rect">
            <a:avLst/>
          </a:prstGeom>
        </p:spPr>
      </p:pic>
      <p:pic>
        <p:nvPicPr>
          <p:cNvPr id="14" name="Рисунок 13" descr="13-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214422"/>
            <a:ext cx="9144000" cy="543093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Структура ИБЦ МБОУ СОШ с.Тербуны</a:t>
            </a:r>
            <a:endParaRPr lang="ru-RU" sz="3600" b="1" dirty="0"/>
          </a:p>
        </p:txBody>
      </p:sp>
      <p:pic>
        <p:nvPicPr>
          <p:cNvPr id="3" name="Рисунок 2" descr="структура ибц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718" y="714356"/>
            <a:ext cx="9072563" cy="6143644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777875"/>
          </a:xfrm>
          <a:extLst/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ru-RU" sz="4100" b="1" kern="1200" dirty="0" smtClean="0"/>
              <a:t>Экологическое воспитание школьников</a:t>
            </a:r>
            <a:endParaRPr lang="ru-RU" sz="4100" b="1" kern="1200" dirty="0"/>
          </a:p>
        </p:txBody>
      </p:sp>
      <p:pic>
        <p:nvPicPr>
          <p:cNvPr id="1026" name="Picture 2" descr="20201125_1328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4810" y="1928802"/>
            <a:ext cx="4929190" cy="387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20201125_1319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214422"/>
            <a:ext cx="4214842" cy="5161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55169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Певец природы русской</a:t>
            </a:r>
            <a:endParaRPr lang="ru-RU" b="1" dirty="0"/>
          </a:p>
        </p:txBody>
      </p:sp>
      <p:pic>
        <p:nvPicPr>
          <p:cNvPr id="4" name="Рисунок 3" descr="IMG_58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42976" y="1226012"/>
            <a:ext cx="6858016" cy="5631988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41</a:t>
            </a:fld>
            <a:endParaRPr lang="ru-RU"/>
          </a:p>
        </p:txBody>
      </p:sp>
      <p:pic>
        <p:nvPicPr>
          <p:cNvPr id="5" name="Рисунок 4" descr="есени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112281"/>
            <a:ext cx="8143932" cy="57457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63671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/>
              <a:t>Конкурс на лучшее выразительное чтение прозы о войне</a:t>
            </a:r>
            <a:endParaRPr lang="ru-RU" sz="4000" b="1" dirty="0"/>
          </a:p>
        </p:txBody>
      </p:sp>
      <p:pic>
        <p:nvPicPr>
          <p:cNvPr id="37891" name="Picture 2" descr="F:\8б\9sOLjf_QZ_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84313"/>
            <a:ext cx="3086100" cy="41148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3" descr="F:\8б\DPEAx7n1zQ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2320905"/>
            <a:ext cx="3525837" cy="453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 descr="F:\8б\HJ8kTsLxt-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484313"/>
            <a:ext cx="2627312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531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84784"/>
          </a:xfrm>
        </p:spPr>
        <p:txBody>
          <a:bodyPr/>
          <a:lstStyle/>
          <a:p>
            <a:r>
              <a:rPr lang="ru-RU" b="1" dirty="0" smtClean="0"/>
              <a:t>Акция «</a:t>
            </a:r>
            <a:r>
              <a:rPr lang="ru-RU" b="1" dirty="0" err="1" smtClean="0"/>
              <a:t>Библионочь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4098" name="Picture 2" descr="C:\Documents and Settings\User\Мои документы\фото библионочь\DSCN43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340768"/>
            <a:ext cx="8784976" cy="532859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Акция «Подари книгу школе»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0" y="2420938"/>
            <a:ext cx="9036050" cy="4437062"/>
          </a:xfrm>
        </p:spPr>
        <p:txBody>
          <a:bodyPr/>
          <a:lstStyle/>
          <a:p>
            <a:pPr eaLnBrk="1" hangingPunct="1">
              <a:defRPr/>
            </a:pPr>
            <a:endParaRPr lang="ru-RU" sz="2400" dirty="0" smtClean="0">
              <a:solidFill>
                <a:srgbClr val="523882"/>
              </a:solidFill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523882"/>
              </a:solidFill>
            </a:endParaRPr>
          </a:p>
          <a:p>
            <a:pPr eaLnBrk="1" hangingPunct="1">
              <a:defRPr/>
            </a:pPr>
            <a:endParaRPr lang="ru-RU" sz="2400" dirty="0" smtClean="0">
              <a:solidFill>
                <a:srgbClr val="523882"/>
              </a:solidFill>
            </a:endParaRPr>
          </a:p>
        </p:txBody>
      </p:sp>
      <p:pic>
        <p:nvPicPr>
          <p:cNvPr id="50180" name="Picture 4" descr="CIMG52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7" y="836612"/>
            <a:ext cx="5089151" cy="3449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 descr="CIMG526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6771" y="3286124"/>
            <a:ext cx="5227229" cy="35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44</a:t>
            </a:fld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0" y="0"/>
            <a:ext cx="9144000" cy="8157699"/>
            <a:chOff x="0" y="0"/>
            <a:chExt cx="9144000" cy="8157699"/>
          </a:xfrm>
        </p:grpSpPr>
        <p:pic>
          <p:nvPicPr>
            <p:cNvPr id="7" name="Рисунок 6" descr="юбиляры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7224" y="0"/>
              <a:ext cx="7643866" cy="8157699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0" y="0"/>
              <a:ext cx="928662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572528" y="0"/>
              <a:ext cx="571472" cy="685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2705663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Конкурсы </a:t>
            </a:r>
            <a:endParaRPr lang="ru-RU" dirty="0"/>
          </a:p>
        </p:txBody>
      </p:sp>
      <p:pic>
        <p:nvPicPr>
          <p:cNvPr id="6" name="Содержимое 5" descr="цветаев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0" y="2071678"/>
            <a:ext cx="3211974" cy="4525963"/>
          </a:xfrm>
        </p:spPr>
      </p:pic>
      <p:pic>
        <p:nvPicPr>
          <p:cNvPr id="5" name="Рисунок 4" descr="диплом степ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95015" y="1"/>
            <a:ext cx="3125154" cy="45005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7158" y="1142984"/>
            <a:ext cx="44291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Всероссийский эко – марафон Переработка «</a:t>
            </a:r>
            <a:r>
              <a:rPr lang="ru-RU" b="1" dirty="0" smtClean="0"/>
              <a:t>Сдай макулатуру – спаси дерево»</a:t>
            </a:r>
          </a:p>
          <a:p>
            <a:pPr marL="342900" indent="-342900">
              <a:buAutoNum type="arabicPeriod"/>
            </a:pPr>
            <a:r>
              <a:rPr lang="ru-RU" dirty="0" smtClean="0"/>
              <a:t>воспитательно-познавательный проект «</a:t>
            </a:r>
            <a:r>
              <a:rPr lang="ru-RU" b="1" dirty="0" smtClean="0"/>
              <a:t>Знакомый ваш Сергей Есенин»</a:t>
            </a:r>
            <a:r>
              <a:rPr lang="ru-RU" dirty="0" smtClean="0"/>
              <a:t> ГБУ ДО «Центр дополнительного образования Липецкой области»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Международный конкурс компьютерных работ для детей, юношества и студенческой молодежи «</a:t>
            </a:r>
            <a:r>
              <a:rPr lang="ru-RU" b="1" dirty="0" smtClean="0"/>
              <a:t>Цифровой ветер -2020</a:t>
            </a:r>
            <a:r>
              <a:rPr lang="ru-RU" dirty="0" smtClean="0"/>
              <a:t>» ГООУ  «Центр поддержки одаренных детей «Стратегия»»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Международный </a:t>
            </a:r>
            <a:r>
              <a:rPr lang="ru-RU" dirty="0" err="1" smtClean="0"/>
              <a:t>краудсорсинговый</a:t>
            </a:r>
            <a:r>
              <a:rPr lang="ru-RU" dirty="0" smtClean="0"/>
              <a:t> Интернет-проект «</a:t>
            </a:r>
            <a:r>
              <a:rPr lang="ru-RU" b="1" dirty="0" smtClean="0"/>
              <a:t>Страна читающая</a:t>
            </a:r>
            <a:r>
              <a:rPr lang="ru-RU" dirty="0" smtClean="0"/>
              <a:t>»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/>
              <a:t>Всероссийская неделя «</a:t>
            </a:r>
            <a:r>
              <a:rPr lang="ru-RU" b="1" dirty="0" smtClean="0"/>
              <a:t>Живая классика»</a:t>
            </a:r>
            <a:r>
              <a:rPr lang="ru-RU" dirty="0" smtClean="0"/>
              <a:t> в библиотеках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 smtClean="0"/>
          </a:p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099731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бц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624"/>
            <a:ext cx="9144000" cy="4286267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46</a:t>
            </a:fld>
            <a:endParaRPr lang="ru-RU"/>
          </a:p>
        </p:txBody>
      </p:sp>
      <p:pic>
        <p:nvPicPr>
          <p:cNvPr id="5" name="Рисунок 4" descr="ибц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50" y="533400"/>
            <a:ext cx="9105900" cy="57912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_4355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5893592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48</a:t>
            </a:fld>
            <a:endParaRPr lang="ru-RU"/>
          </a:p>
        </p:txBody>
      </p:sp>
      <p:pic>
        <p:nvPicPr>
          <p:cNvPr id="3" name="Рисунок 2" descr="DSC_5467_thu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571480"/>
            <a:ext cx="9715568" cy="5429264"/>
          </a:xfrm>
          <a:prstGeom prst="rect">
            <a:avLst/>
          </a:prstGeom>
        </p:spPr>
      </p:pic>
      <p:pic>
        <p:nvPicPr>
          <p:cNvPr id="4" name="Рисунок 3" descr="библиотекари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375047"/>
            <a:ext cx="9358346" cy="648295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Читальный  зал  ИБЦ МБОУ СОШ  с.Тербуны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00FF00"/>
                </a:solidFill>
              </a:rPr>
              <a:t>Спасибо за внимание!</a:t>
            </a:r>
            <a:endParaRPr lang="ru-RU" sz="5400" b="1" i="1" dirty="0">
              <a:solidFill>
                <a:srgbClr val="00FF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10774 C 0.03525 -0.11699 0.03768 -0.12485 0.04202 -0.13387 C 0.04393 -0.15121 0.04653 -0.15722 0.05521 -0.16879 C 0.05851 -0.18312 0.05382 -0.16948 0.06181 -0.17757 C 0.07275 -0.1889 0.05452 -0.18104 0.07327 -0.18636 C 0.08195 -0.19491 0.09063 -0.19769 0.10104 -0.20162 C 0.1257 -0.20023 0.15035 -0.19977 0.17483 -0.19722 C 0.18229 -0.19653 0.18959 -0.18798 0.19757 -0.18636 C 0.19809 -0.18405 0.19809 -0.18127 0.19948 -0.17965 C 0.2007 -0.17803 0.20278 -0.1785 0.20417 -0.17757 C 0.21129 -0.17295 0.21927 -0.17017 0.2257 -0.16439 C 0.23091 -0.15954 0.23438 -0.15399 0.24045 -0.15144 C 0.25469 -0.13179 0.27153 -0.11653 0.28629 -0.09688 C 0.29115 -0.0904 0.29618 -0.0837 0.30104 -0.07722 C 0.30278 -0.07491 0.30608 -0.07052 0.30608 -0.07052 C 0.30851 -0.06035 0.30712 -0.05734 0.31424 -0.05087 C 0.31684 -0.04023 0.31597 -0.02983 0.32084 -0.02035 C 0.32743 0.02728 0.32604 0.05896 0.32413 0.11283 C 0.32361 0.12578 0.31285 0.15445 0.30938 0.1674 C 0.30782 0.17341 0.30764 0.18058 0.30434 0.18497 C 0.30052 0.19006 0.29566 0.19399 0.29288 0.20023 C 0.28056 0.22798 0.2658 0.25156 0.24861 0.27445 C 0.24393 0.28069 0.23698 0.28347 0.23229 0.28971 C 0.2224 0.30266 0.21441 0.31607 0.20278 0.32671 C 0.1974 0.33734 0.19236 0.34335 0.18299 0.34636 C 0.17969 0.35075 0.17587 0.35445 0.17309 0.35954 C 0.17205 0.36162 0.17153 0.36439 0.16979 0.36601 C 0.16841 0.36717 0.1665 0.36717 0.16511 0.36832 C 0.15851 0.37249 0.15087 0.37989 0.14532 0.38567 C 0.14341 0.38728 0.14236 0.39052 0.14045 0.39214 C 0.13716 0.39561 0.13386 0.39815 0.13056 0.40093 C 0.12778 0.40324 0.1224 0.4074 0.1224 0.4074 C 0.11962 0.41873 0.10955 0.42474 0.10278 0.43168 C 0.10052 0.43376 0.09618 0.43815 0.09618 0.43815 C 0.09427 0.44856 0.09288 0.45179 0.08629 0.4578 C 0.08472 0.46081 0.08334 0.46405 0.08143 0.46636 C 0.08004 0.46844 0.07761 0.4689 0.07657 0.47098 C 0.075 0.47399 0.07396 0.48809 0.07327 0.49041 C 0.07205 0.49387 0.06997 0.49619 0.06823 0.49896 C 0.06719 0.50382 0.06615 0.51445 0.05851 0.51006 C 0.05486 0.50798 0.05417 0.50127 0.05191 0.49688 C 0.04601 0.48601 0.04861 0.48971 0.04045 0.48162 C 0.03698 0.47445 0.03455 0.46636 0.03056 0.45965 C 0.02778 0.45549 0.02361 0.45341 0.02084 0.44902 C 0.01615 0.44162 0.01563 0.43468 0.00938 0.42913 C 0.0066 0.42358 0.00191 0.41873 0.00104 0.41179 C 0.00052 0.40832 0.00052 0.40439 -0.00052 0.40093 C -0.00347 0.39098 -0.00955 0.38543 -0.01371 0.37688 C -0.01979 0.35191 -0.03576 0.32717 -0.05139 0.31145 C -0.05156 0.31121 -0.05798 0.29619 -0.05955 0.29411 C -0.06962 0.28069 -0.06354 0.29503 -0.07274 0.27653 C -0.07725 0.26752 -0.07413 0.26867 -0.07916 0.26127 C -0.08246 0.25642 -0.09097 0.24555 -0.09566 0.23954 C -0.10191 0.23145 -0.1033 0.22382 -0.11041 0.21757 C -0.11666 0.20555 -0.12604 0.1963 -0.13333 0.18497 C -0.14305 0.16971 -0.1493 0.15075 -0.15798 0.13457 C -0.16267 0.12601 -0.16909 0.12046 -0.1743 0.11283 C -0.17795 0.10752 -0.1842 0.09526 -0.1842 0.09526 C -0.18715 0.07885 -0.19323 0.06451 -0.19896 0.04948 C -0.20069 0.04486 -0.20034 0.03885 -0.20225 0.03422 C -0.20486 0.02775 -0.20868 0.02243 -0.21198 0.01665 C -0.2125 0.01017 -0.21284 0.00347 -0.21371 -0.003 C -0.21458 -0.00879 -0.21701 -0.02035 -0.21701 -0.02035 C -0.21684 -0.02728 -0.23073 -0.10821 -0.20868 -0.1274 C -0.20573 -0.13988 -0.20955 -0.12832 -0.20052 -0.14035 C -0.1934 -0.14983 -0.18784 -0.16115 -0.17916 -0.16879 C -0.16701 -0.17942 -0.13923 -0.18428 -0.12517 -0.18636 C -0.12326 -0.18636 -0.06892 -0.18636 -0.04965 -0.18196 C -0.04253 -0.18035 -0.03767 -0.17503 -0.03003 -0.17318 C -0.01909 -0.16277 -0.00885 -0.15237 0.00104 -0.14035 C 0.0158 -0.12254 0.0066 -0.1274 0.01754 -0.123 C 0.02066 -0.11699 0.02136 -0.11491 0.0257 -0.10983 C 0.03108 -0.10381 0.03056 -0.10312 0.03056 -0.10774 Z " pathEditMode="relative" ptsTypes="fffffffffffffffffffffffffffffffffffffffffffffffffffffffffffffffffffffffff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Зал абонемента</a:t>
            </a:r>
            <a:endParaRPr lang="ru-RU" b="1" dirty="0"/>
          </a:p>
        </p:txBody>
      </p:sp>
      <p:pic>
        <p:nvPicPr>
          <p:cNvPr id="9" name="Рисунок 8" descr="IMG_588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86116" y="3334682"/>
            <a:ext cx="5857884" cy="3523318"/>
          </a:xfrm>
          <a:prstGeom prst="rect">
            <a:avLst/>
          </a:prstGeom>
        </p:spPr>
      </p:pic>
      <p:pic>
        <p:nvPicPr>
          <p:cNvPr id="4" name="Содержимое 3" descr="IMG_5885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928670"/>
            <a:ext cx="6000760" cy="4000506"/>
          </a:xfr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Фото руководителей ИБЦ Липецкой области (автор Киселев Д.С.) </a:t>
            </a:r>
            <a:r>
              <a:rPr lang="en-US" sz="2400" dirty="0" smtClean="0">
                <a:hlinkClick r:id="rId2"/>
              </a:rPr>
              <a:t>http://www.iro48.ru/1_thumb.jpg</a:t>
            </a:r>
            <a:endParaRPr lang="ru-RU" sz="2400" dirty="0" smtClean="0"/>
          </a:p>
          <a:p>
            <a:r>
              <a:rPr lang="ru-RU" sz="2400" dirty="0" smtClean="0"/>
              <a:t>Фрагменты </a:t>
            </a:r>
            <a:r>
              <a:rPr lang="ru-RU" sz="2400" dirty="0" err="1" smtClean="0"/>
              <a:t>буктрейлеров</a:t>
            </a:r>
            <a:r>
              <a:rPr lang="ru-RU" sz="2400" dirty="0" smtClean="0"/>
              <a:t> «Они сражались за Родину» (автор Ушаков Владимир, 2017г), </a:t>
            </a:r>
          </a:p>
          <a:p>
            <a:r>
              <a:rPr lang="ru-RU" sz="2400" dirty="0" smtClean="0"/>
              <a:t>«Толерантность в художественных произведениях» (ИБЦ МБОУ СОШ с.Тербуны,2019 г)</a:t>
            </a:r>
          </a:p>
          <a:p>
            <a:r>
              <a:rPr lang="ru-RU" sz="2400" dirty="0" smtClean="0"/>
              <a:t>Фотоматериалы и видео: ИБЦ МБОУ СОШ с.Тербуны, телестудия «</a:t>
            </a:r>
            <a:r>
              <a:rPr lang="ru-RU" sz="2400" dirty="0" err="1" smtClean="0"/>
              <a:t>ТрТ</a:t>
            </a:r>
            <a:r>
              <a:rPr lang="ru-RU" sz="2400" dirty="0" smtClean="0"/>
              <a:t>» центра «Точка роста» МБОУ СОШ с.Тербуны, 2019-2020 </a:t>
            </a:r>
            <a:r>
              <a:rPr lang="ru-RU" sz="2400" dirty="0" err="1" smtClean="0"/>
              <a:t>гг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50</a:t>
            </a:fld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Читальный зал </a:t>
            </a:r>
            <a:endParaRPr lang="ru-RU" b="1" dirty="0"/>
          </a:p>
        </p:txBody>
      </p:sp>
      <p:pic>
        <p:nvPicPr>
          <p:cNvPr id="5" name="Рисунок 4" descr="IMG_59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857340"/>
            <a:ext cx="9176837" cy="5000660"/>
          </a:xfrm>
          <a:prstGeom prst="rect">
            <a:avLst/>
          </a:prstGeom>
        </p:spPr>
      </p:pic>
      <p:pic>
        <p:nvPicPr>
          <p:cNvPr id="4" name="Содержимое 3" descr="Читальный  зал  ИБЦ МБОУ СОШ  с.Тербуны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1285860"/>
            <a:ext cx="9144000" cy="5572140"/>
          </a:xfr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Медиазона</a:t>
            </a:r>
            <a:endParaRPr lang="ru-RU" b="1" dirty="0"/>
          </a:p>
        </p:txBody>
      </p:sp>
      <p:pic>
        <p:nvPicPr>
          <p:cNvPr id="4" name="Содержимое 3" descr="IMG_5905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71604" y="1357298"/>
            <a:ext cx="5786478" cy="5167459"/>
          </a:xfrm>
        </p:spPr>
      </p:pic>
      <p:pic>
        <p:nvPicPr>
          <p:cNvPr id="6" name="Рисунок 5" descr="IMG_59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1428736"/>
            <a:ext cx="6715140" cy="5072098"/>
          </a:xfrm>
          <a:prstGeom prst="rect">
            <a:avLst/>
          </a:prstGeom>
        </p:spPr>
      </p:pic>
      <p:pic>
        <p:nvPicPr>
          <p:cNvPr id="7" name="Рисунок 6" descr="IMG_59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1252704"/>
            <a:ext cx="7072362" cy="5605296"/>
          </a:xfrm>
          <a:prstGeom prst="rect">
            <a:avLst/>
          </a:prstGeom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11" name="Рисунок 10" descr="скрин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1285836"/>
            <a:ext cx="9144000" cy="557216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Зона </a:t>
            </a:r>
            <a:r>
              <a:rPr lang="ru-RU" b="1" dirty="0" err="1" smtClean="0"/>
              <a:t>буккросинга</a:t>
            </a:r>
            <a:endParaRPr lang="ru-RU" b="1" dirty="0"/>
          </a:p>
        </p:txBody>
      </p:sp>
      <p:pic>
        <p:nvPicPr>
          <p:cNvPr id="5" name="Содержимое 4" descr="зоны букроссинг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00166" y="926838"/>
            <a:ext cx="6087245" cy="5931162"/>
          </a:xfrm>
        </p:spPr>
      </p:pic>
      <p:pic>
        <p:nvPicPr>
          <p:cNvPr id="6" name="Рисунок 5" descr="фото акци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857232"/>
            <a:ext cx="9144000" cy="6000768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Зона культуры и отдыха</a:t>
            </a:r>
            <a:endParaRPr lang="ru-RU" b="1" dirty="0"/>
          </a:p>
        </p:txBody>
      </p:sp>
      <p:pic>
        <p:nvPicPr>
          <p:cNvPr id="5" name="Рисунок 21" descr="20190925_134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92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5C053-A173-4368-92CA-DADB281CFF4A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897</Words>
  <Application>Microsoft Office PowerPoint</Application>
  <PresentationFormat>Экран (4:3)</PresentationFormat>
  <Paragraphs>164</Paragraphs>
  <Slides>50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1" baseType="lpstr">
      <vt:lpstr>Тема Office</vt:lpstr>
      <vt:lpstr>Информационно-библиотечный центр МБОУ СОШ с.Тербуны Тербунского муниципального района  Липецкой области</vt:lpstr>
      <vt:lpstr>Люди перестают мыслить, когда перестают читать.                                        Дени Дидро</vt:lpstr>
      <vt:lpstr>Слайд 3</vt:lpstr>
      <vt:lpstr>Структура ИБЦ МБОУ СОШ с.Тербуны</vt:lpstr>
      <vt:lpstr>Зал абонемента</vt:lpstr>
      <vt:lpstr>Читальный зал </vt:lpstr>
      <vt:lpstr>Медиазона</vt:lpstr>
      <vt:lpstr>Зона буккросинга</vt:lpstr>
      <vt:lpstr>Зона культуры и отдыха</vt:lpstr>
      <vt:lpstr>Математическое кафе</vt:lpstr>
      <vt:lpstr>Цели ШИБЦ:</vt:lpstr>
      <vt:lpstr>Цели ШИБЦ:</vt:lpstr>
      <vt:lpstr>Задачи ШИБЦ</vt:lpstr>
      <vt:lpstr>Задачи ШИБЦ</vt:lpstr>
      <vt:lpstr>Категория пользователей ШИБЦ:</vt:lpstr>
      <vt:lpstr>Работа с читателями</vt:lpstr>
      <vt:lpstr>Традиционные мероприятия ШИБЦ:</vt:lpstr>
      <vt:lpstr>Основные функции ШИБЦ:</vt:lpstr>
      <vt:lpstr>Основные функции ШИБЦ:</vt:lpstr>
      <vt:lpstr>Центром образования цифрового и гуманитарного профилей «Точка роста» </vt:lpstr>
      <vt:lpstr>Направления работы:</vt:lpstr>
      <vt:lpstr>Неделя православной культуры</vt:lpstr>
      <vt:lpstr>Святки </vt:lpstr>
      <vt:lpstr>Презентация православной книги</vt:lpstr>
      <vt:lpstr>Слайд 25</vt:lpstr>
      <vt:lpstr>Посвящение в нахимовцы</vt:lpstr>
      <vt:lpstr>Слайд 27</vt:lpstr>
      <vt:lpstr>Слайд 28</vt:lpstr>
      <vt:lpstr>Дети-герои Великой Отечественной войны</vt:lpstr>
      <vt:lpstr>Презентация книг о войне и героических событиях нашей истории</vt:lpstr>
      <vt:lpstr>Презентация журнала «Путеводная звезда</vt:lpstr>
      <vt:lpstr>Память верно хранят обелиски</vt:lpstr>
      <vt:lpstr>Войны и памяти приказ</vt:lpstr>
      <vt:lpstr>Перед памятью время бессильно</vt:lpstr>
      <vt:lpstr>Липецкая область в годы войны</vt:lpstr>
      <vt:lpstr>Мы светлой памяти верны</vt:lpstr>
      <vt:lpstr>Буктрейлер  «Они сражались за Родину» (автор Ушаков Владимир)</vt:lpstr>
      <vt:lpstr>Что такое толерантность?</vt:lpstr>
      <vt:lpstr>Буктрейлер «Толерантность в художественных произведениях»</vt:lpstr>
      <vt:lpstr>Экологическое воспитание школьников</vt:lpstr>
      <vt:lpstr>Певец природы русской</vt:lpstr>
      <vt:lpstr>Конкурс на лучшее выразительное чтение прозы о войне</vt:lpstr>
      <vt:lpstr>Акция «Библионочь»</vt:lpstr>
      <vt:lpstr>Акция «Подари книгу школе»</vt:lpstr>
      <vt:lpstr>Конкурсы </vt:lpstr>
      <vt:lpstr>Слайд 46</vt:lpstr>
      <vt:lpstr>Слайд 47</vt:lpstr>
      <vt:lpstr>Слайд 48</vt:lpstr>
      <vt:lpstr>Спасибо за внимание!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Информационно-библиотечный центр МБОУ СОШ с.Тербуны Тербунского муниципального района  Липецкой области</dc:title>
  <dc:creator>информатика2</dc:creator>
  <cp:lastModifiedBy>17</cp:lastModifiedBy>
  <cp:revision>118</cp:revision>
  <dcterms:created xsi:type="dcterms:W3CDTF">2020-12-01T06:10:09Z</dcterms:created>
  <dcterms:modified xsi:type="dcterms:W3CDTF">2020-12-20T14:31:31Z</dcterms:modified>
</cp:coreProperties>
</file>