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71" r:id="rId11"/>
    <p:sldId id="272" r:id="rId12"/>
    <p:sldId id="273" r:id="rId13"/>
    <p:sldId id="274" r:id="rId14"/>
    <p:sldId id="275" r:id="rId15"/>
    <p:sldId id="278" r:id="rId16"/>
    <p:sldId id="279" r:id="rId17"/>
    <p:sldId id="280" r:id="rId18"/>
    <p:sldId id="288" r:id="rId19"/>
    <p:sldId id="289" r:id="rId20"/>
    <p:sldId id="290" r:id="rId21"/>
    <p:sldId id="291" r:id="rId22"/>
    <p:sldId id="292" r:id="rId23"/>
    <p:sldId id="293" r:id="rId24"/>
    <p:sldId id="295" r:id="rId25"/>
    <p:sldId id="297" r:id="rId26"/>
    <p:sldId id="298" r:id="rId27"/>
    <p:sldId id="299" r:id="rId28"/>
    <p:sldId id="300" r:id="rId29"/>
    <p:sldId id="302" r:id="rId30"/>
    <p:sldId id="303" r:id="rId31"/>
    <p:sldId id="304" r:id="rId32"/>
    <p:sldId id="305" r:id="rId33"/>
    <p:sldId id="306" r:id="rId34"/>
    <p:sldId id="307" r:id="rId35"/>
    <p:sldId id="308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B4F299-D5BC-477E-A4A9-F8C5ACB845A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2C5E3D2-CFB2-4E74-8A2A-FD4F3A204188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rPr>
            <a:t>Требования к результатам освоения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rPr>
            <a:t>основных общеобразовательных программ</a:t>
          </a:r>
        </a:p>
      </dgm:t>
    </dgm:pt>
    <dgm:pt modelId="{7D919926-B55E-4731-9E92-DA790980906A}" type="parTrans" cxnId="{CB9D6C46-5D8E-4319-A49A-28911F030193}">
      <dgm:prSet/>
      <dgm:spPr/>
      <dgm:t>
        <a:bodyPr/>
        <a:lstStyle/>
        <a:p>
          <a:endParaRPr lang="ru-RU"/>
        </a:p>
      </dgm:t>
    </dgm:pt>
    <dgm:pt modelId="{5A4E9A4A-5DE4-499D-80AC-1BF5D5A32FA9}" type="sibTrans" cxnId="{CB9D6C46-5D8E-4319-A49A-28911F030193}">
      <dgm:prSet/>
      <dgm:spPr/>
      <dgm:t>
        <a:bodyPr/>
        <a:lstStyle/>
        <a:p>
          <a:endParaRPr lang="ru-RU"/>
        </a:p>
      </dgm:t>
    </dgm:pt>
    <dgm:pt modelId="{001EBDAD-90F4-4B88-A202-743E5CCB14BA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rPr>
            <a:t>Личностные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rPr>
            <a:t>результаты обучающихся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rPr>
            <a:t>(массовые социологические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rPr>
            <a:t> исследования)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charset="0"/>
          </a:endParaRPr>
        </a:p>
      </dgm:t>
    </dgm:pt>
    <dgm:pt modelId="{EA1C28F9-08E0-49D3-9286-E97B9DD7C094}" type="parTrans" cxnId="{7C68E516-2989-40B4-B2D6-D25EBA723B93}">
      <dgm:prSet/>
      <dgm:spPr/>
      <dgm:t>
        <a:bodyPr/>
        <a:lstStyle/>
        <a:p>
          <a:endParaRPr lang="ru-RU"/>
        </a:p>
      </dgm:t>
    </dgm:pt>
    <dgm:pt modelId="{662F66C2-E802-436D-9637-A6D6D13AD299}" type="sibTrans" cxnId="{7C68E516-2989-40B4-B2D6-D25EBA723B93}">
      <dgm:prSet/>
      <dgm:spPr/>
      <dgm:t>
        <a:bodyPr/>
        <a:lstStyle/>
        <a:p>
          <a:endParaRPr lang="ru-RU"/>
        </a:p>
      </dgm:t>
    </dgm:pt>
    <dgm:pt modelId="{CD7C0142-BBB0-465E-804F-85E15334DD76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rPr>
            <a:t>Метапредметные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rPr>
            <a:t>(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rPr>
            <a:t>компетентностные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rPr>
            <a:t>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rPr>
            <a:t> результаты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rPr>
            <a:t>(мониторинги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rPr>
            <a:t> 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rPr>
            <a:t>региональные, российские и международные)</a:t>
          </a:r>
        </a:p>
      </dgm:t>
    </dgm:pt>
    <dgm:pt modelId="{BE845E87-AA4C-47B2-AF23-764A1D252780}" type="parTrans" cxnId="{534EC79E-2D02-4BBA-AE16-3F85D8CD9659}">
      <dgm:prSet/>
      <dgm:spPr/>
      <dgm:t>
        <a:bodyPr/>
        <a:lstStyle/>
        <a:p>
          <a:endParaRPr lang="ru-RU"/>
        </a:p>
      </dgm:t>
    </dgm:pt>
    <dgm:pt modelId="{55544785-A68B-4EAC-A755-305DEAED52C9}" type="sibTrans" cxnId="{534EC79E-2D02-4BBA-AE16-3F85D8CD9659}">
      <dgm:prSet/>
      <dgm:spPr/>
      <dgm:t>
        <a:bodyPr/>
        <a:lstStyle/>
        <a:p>
          <a:endParaRPr lang="ru-RU"/>
        </a:p>
      </dgm:t>
    </dgm:pt>
    <dgm:pt modelId="{516F41D3-F607-458F-B53A-E9E6457F06F1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rPr>
            <a:t>Предметные результаты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rPr>
            <a:t>(индивидуальная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rPr>
            <a:t>аттестация учащихся)</a:t>
          </a:r>
        </a:p>
      </dgm:t>
    </dgm:pt>
    <dgm:pt modelId="{00D841E6-4F18-4575-A685-3E59E76C1B90}" type="parTrans" cxnId="{4F75FACA-39C9-4EDE-9003-9E9F67ED10E0}">
      <dgm:prSet/>
      <dgm:spPr/>
      <dgm:t>
        <a:bodyPr/>
        <a:lstStyle/>
        <a:p>
          <a:endParaRPr lang="ru-RU"/>
        </a:p>
      </dgm:t>
    </dgm:pt>
    <dgm:pt modelId="{BC328D7F-E041-4D49-81A8-8793E2EA7E0C}" type="sibTrans" cxnId="{4F75FACA-39C9-4EDE-9003-9E9F67ED10E0}">
      <dgm:prSet/>
      <dgm:spPr/>
      <dgm:t>
        <a:bodyPr/>
        <a:lstStyle/>
        <a:p>
          <a:endParaRPr lang="ru-RU"/>
        </a:p>
      </dgm:t>
    </dgm:pt>
    <dgm:pt modelId="{62F09E5E-6F11-4DE3-AD9D-E6276A8968DD}" type="pres">
      <dgm:prSet presAssocID="{C7B4F299-D5BC-477E-A4A9-F8C5ACB845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46D5B07-BCFA-450C-A09B-E253E2E81C99}" type="pres">
      <dgm:prSet presAssocID="{B2C5E3D2-CFB2-4E74-8A2A-FD4F3A204188}" presName="hierRoot1" presStyleCnt="0">
        <dgm:presLayoutVars>
          <dgm:hierBranch/>
        </dgm:presLayoutVars>
      </dgm:prSet>
      <dgm:spPr/>
    </dgm:pt>
    <dgm:pt modelId="{1DC21A47-9E42-463C-8262-1360D248E067}" type="pres">
      <dgm:prSet presAssocID="{B2C5E3D2-CFB2-4E74-8A2A-FD4F3A204188}" presName="rootComposite1" presStyleCnt="0"/>
      <dgm:spPr/>
    </dgm:pt>
    <dgm:pt modelId="{F02F3961-AA3B-42B1-95AF-4599CCC9BBBC}" type="pres">
      <dgm:prSet presAssocID="{B2C5E3D2-CFB2-4E74-8A2A-FD4F3A204188}" presName="rootText1" presStyleLbl="node0" presStyleIdx="0" presStyleCnt="1" custScaleX="2208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533D26-7DDB-488B-9F10-CB23E6DCC131}" type="pres">
      <dgm:prSet presAssocID="{B2C5E3D2-CFB2-4E74-8A2A-FD4F3A20418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D799CD7-76EE-447E-AAC5-F66A1D8365B4}" type="pres">
      <dgm:prSet presAssocID="{B2C5E3D2-CFB2-4E74-8A2A-FD4F3A204188}" presName="hierChild2" presStyleCnt="0"/>
      <dgm:spPr/>
    </dgm:pt>
    <dgm:pt modelId="{D02BF524-937D-4BD5-9D79-89DDB9C8B351}" type="pres">
      <dgm:prSet presAssocID="{EA1C28F9-08E0-49D3-9286-E97B9DD7C094}" presName="Name35" presStyleLbl="parChTrans1D2" presStyleIdx="0" presStyleCnt="3"/>
      <dgm:spPr/>
      <dgm:t>
        <a:bodyPr/>
        <a:lstStyle/>
        <a:p>
          <a:endParaRPr lang="ru-RU"/>
        </a:p>
      </dgm:t>
    </dgm:pt>
    <dgm:pt modelId="{6B3FF79D-93A1-4583-9474-65B0B9B133D6}" type="pres">
      <dgm:prSet presAssocID="{001EBDAD-90F4-4B88-A202-743E5CCB14BA}" presName="hierRoot2" presStyleCnt="0">
        <dgm:presLayoutVars>
          <dgm:hierBranch/>
        </dgm:presLayoutVars>
      </dgm:prSet>
      <dgm:spPr/>
    </dgm:pt>
    <dgm:pt modelId="{FA8C679D-FB60-4798-8FD1-180EBF2B9D45}" type="pres">
      <dgm:prSet presAssocID="{001EBDAD-90F4-4B88-A202-743E5CCB14BA}" presName="rootComposite" presStyleCnt="0"/>
      <dgm:spPr/>
    </dgm:pt>
    <dgm:pt modelId="{7792E788-BF3C-40D6-832C-5B326FE8B749}" type="pres">
      <dgm:prSet presAssocID="{001EBDAD-90F4-4B88-A202-743E5CCB14BA}" presName="rootText" presStyleLbl="node2" presStyleIdx="0" presStyleCnt="3" custScaleY="2214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6D5E42-C9DC-446B-8365-76AEF88E4B5A}" type="pres">
      <dgm:prSet presAssocID="{001EBDAD-90F4-4B88-A202-743E5CCB14BA}" presName="rootConnector" presStyleLbl="node2" presStyleIdx="0" presStyleCnt="3"/>
      <dgm:spPr/>
      <dgm:t>
        <a:bodyPr/>
        <a:lstStyle/>
        <a:p>
          <a:endParaRPr lang="ru-RU"/>
        </a:p>
      </dgm:t>
    </dgm:pt>
    <dgm:pt modelId="{E88A77F5-30CE-4F8C-9D6F-3CDBA654E270}" type="pres">
      <dgm:prSet presAssocID="{001EBDAD-90F4-4B88-A202-743E5CCB14BA}" presName="hierChild4" presStyleCnt="0"/>
      <dgm:spPr/>
    </dgm:pt>
    <dgm:pt modelId="{3E14E79A-9FE0-46ED-ACE9-5D1E9DE76C9B}" type="pres">
      <dgm:prSet presAssocID="{001EBDAD-90F4-4B88-A202-743E5CCB14BA}" presName="hierChild5" presStyleCnt="0"/>
      <dgm:spPr/>
    </dgm:pt>
    <dgm:pt modelId="{7198977F-842B-4BEC-87A1-884ACE6B0D8C}" type="pres">
      <dgm:prSet presAssocID="{BE845E87-AA4C-47B2-AF23-764A1D252780}" presName="Name35" presStyleLbl="parChTrans1D2" presStyleIdx="1" presStyleCnt="3"/>
      <dgm:spPr/>
      <dgm:t>
        <a:bodyPr/>
        <a:lstStyle/>
        <a:p>
          <a:endParaRPr lang="ru-RU"/>
        </a:p>
      </dgm:t>
    </dgm:pt>
    <dgm:pt modelId="{133A26B4-7249-4B3A-B6B9-4E393E776C12}" type="pres">
      <dgm:prSet presAssocID="{CD7C0142-BBB0-465E-804F-85E15334DD76}" presName="hierRoot2" presStyleCnt="0">
        <dgm:presLayoutVars>
          <dgm:hierBranch/>
        </dgm:presLayoutVars>
      </dgm:prSet>
      <dgm:spPr/>
    </dgm:pt>
    <dgm:pt modelId="{6539C281-6D16-4CA8-92F1-9417BB703562}" type="pres">
      <dgm:prSet presAssocID="{CD7C0142-BBB0-465E-804F-85E15334DD76}" presName="rootComposite" presStyleCnt="0"/>
      <dgm:spPr/>
    </dgm:pt>
    <dgm:pt modelId="{D3C191A9-B22D-45DF-8C4A-CD8D388D1C4A}" type="pres">
      <dgm:prSet presAssocID="{CD7C0142-BBB0-465E-804F-85E15334DD76}" presName="rootText" presStyleLbl="node2" presStyleIdx="1" presStyleCnt="3" custScaleX="96248" custScaleY="2141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0ADD55-2EBB-42DD-A8B2-F1599D590CFC}" type="pres">
      <dgm:prSet presAssocID="{CD7C0142-BBB0-465E-804F-85E15334DD76}" presName="rootConnector" presStyleLbl="node2" presStyleIdx="1" presStyleCnt="3"/>
      <dgm:spPr/>
      <dgm:t>
        <a:bodyPr/>
        <a:lstStyle/>
        <a:p>
          <a:endParaRPr lang="ru-RU"/>
        </a:p>
      </dgm:t>
    </dgm:pt>
    <dgm:pt modelId="{E8EC97BF-A749-4C3C-91BF-02B4B7F411CB}" type="pres">
      <dgm:prSet presAssocID="{CD7C0142-BBB0-465E-804F-85E15334DD76}" presName="hierChild4" presStyleCnt="0"/>
      <dgm:spPr/>
    </dgm:pt>
    <dgm:pt modelId="{DBD8CD1F-916F-462A-8478-273D005163E6}" type="pres">
      <dgm:prSet presAssocID="{CD7C0142-BBB0-465E-804F-85E15334DD76}" presName="hierChild5" presStyleCnt="0"/>
      <dgm:spPr/>
    </dgm:pt>
    <dgm:pt modelId="{59966082-ADBC-4C86-A350-F55350791B62}" type="pres">
      <dgm:prSet presAssocID="{00D841E6-4F18-4575-A685-3E59E76C1B90}" presName="Name35" presStyleLbl="parChTrans1D2" presStyleIdx="2" presStyleCnt="3"/>
      <dgm:spPr/>
      <dgm:t>
        <a:bodyPr/>
        <a:lstStyle/>
        <a:p>
          <a:endParaRPr lang="ru-RU"/>
        </a:p>
      </dgm:t>
    </dgm:pt>
    <dgm:pt modelId="{7986D1AA-A670-45A1-88CA-B24037C05FAF}" type="pres">
      <dgm:prSet presAssocID="{516F41D3-F607-458F-B53A-E9E6457F06F1}" presName="hierRoot2" presStyleCnt="0">
        <dgm:presLayoutVars>
          <dgm:hierBranch/>
        </dgm:presLayoutVars>
      </dgm:prSet>
      <dgm:spPr/>
    </dgm:pt>
    <dgm:pt modelId="{DB7474EF-B927-46B1-990D-9F2735CDBE72}" type="pres">
      <dgm:prSet presAssocID="{516F41D3-F607-458F-B53A-E9E6457F06F1}" presName="rootComposite" presStyleCnt="0"/>
      <dgm:spPr/>
    </dgm:pt>
    <dgm:pt modelId="{4D6FC4A9-BC57-493F-86BC-814D46DF7E07}" type="pres">
      <dgm:prSet presAssocID="{516F41D3-F607-458F-B53A-E9E6457F06F1}" presName="rootText" presStyleLbl="node2" presStyleIdx="2" presStyleCnt="3" custScaleY="1999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D02028-62DD-4FEC-81F6-96D32A1BFE84}" type="pres">
      <dgm:prSet presAssocID="{516F41D3-F607-458F-B53A-E9E6457F06F1}" presName="rootConnector" presStyleLbl="node2" presStyleIdx="2" presStyleCnt="3"/>
      <dgm:spPr/>
      <dgm:t>
        <a:bodyPr/>
        <a:lstStyle/>
        <a:p>
          <a:endParaRPr lang="ru-RU"/>
        </a:p>
      </dgm:t>
    </dgm:pt>
    <dgm:pt modelId="{BE4D2D11-0054-4F3E-B7E4-AA143584723A}" type="pres">
      <dgm:prSet presAssocID="{516F41D3-F607-458F-B53A-E9E6457F06F1}" presName="hierChild4" presStyleCnt="0"/>
      <dgm:spPr/>
    </dgm:pt>
    <dgm:pt modelId="{FEA5F88B-9F32-4F73-B7B3-6077AEA0EF2E}" type="pres">
      <dgm:prSet presAssocID="{516F41D3-F607-458F-B53A-E9E6457F06F1}" presName="hierChild5" presStyleCnt="0"/>
      <dgm:spPr/>
    </dgm:pt>
    <dgm:pt modelId="{63EB7711-6E91-46F5-9E3F-9FA958E39C0C}" type="pres">
      <dgm:prSet presAssocID="{B2C5E3D2-CFB2-4E74-8A2A-FD4F3A204188}" presName="hierChild3" presStyleCnt="0"/>
      <dgm:spPr/>
    </dgm:pt>
  </dgm:ptLst>
  <dgm:cxnLst>
    <dgm:cxn modelId="{8904EA8F-148F-4FEB-9B2F-8D58F081F133}" type="presOf" srcId="{001EBDAD-90F4-4B88-A202-743E5CCB14BA}" destId="{7792E788-BF3C-40D6-832C-5B326FE8B749}" srcOrd="0" destOrd="0" presId="urn:microsoft.com/office/officeart/2005/8/layout/orgChart1"/>
    <dgm:cxn modelId="{FD2C60FA-28E4-4087-BB9D-3B855D7A679D}" type="presOf" srcId="{516F41D3-F607-458F-B53A-E9E6457F06F1}" destId="{C3D02028-62DD-4FEC-81F6-96D32A1BFE84}" srcOrd="1" destOrd="0" presId="urn:microsoft.com/office/officeart/2005/8/layout/orgChart1"/>
    <dgm:cxn modelId="{534EC79E-2D02-4BBA-AE16-3F85D8CD9659}" srcId="{B2C5E3D2-CFB2-4E74-8A2A-FD4F3A204188}" destId="{CD7C0142-BBB0-465E-804F-85E15334DD76}" srcOrd="1" destOrd="0" parTransId="{BE845E87-AA4C-47B2-AF23-764A1D252780}" sibTransId="{55544785-A68B-4EAC-A755-305DEAED52C9}"/>
    <dgm:cxn modelId="{D63F8C29-3274-4EF0-B2AA-17C4515C9972}" type="presOf" srcId="{B2C5E3D2-CFB2-4E74-8A2A-FD4F3A204188}" destId="{F02F3961-AA3B-42B1-95AF-4599CCC9BBBC}" srcOrd="0" destOrd="0" presId="urn:microsoft.com/office/officeart/2005/8/layout/orgChart1"/>
    <dgm:cxn modelId="{4F75FACA-39C9-4EDE-9003-9E9F67ED10E0}" srcId="{B2C5E3D2-CFB2-4E74-8A2A-FD4F3A204188}" destId="{516F41D3-F607-458F-B53A-E9E6457F06F1}" srcOrd="2" destOrd="0" parTransId="{00D841E6-4F18-4575-A685-3E59E76C1B90}" sibTransId="{BC328D7F-E041-4D49-81A8-8793E2EA7E0C}"/>
    <dgm:cxn modelId="{D52BA1AB-74E7-492D-85AE-924BCE550BE4}" type="presOf" srcId="{00D841E6-4F18-4575-A685-3E59E76C1B90}" destId="{59966082-ADBC-4C86-A350-F55350791B62}" srcOrd="0" destOrd="0" presId="urn:microsoft.com/office/officeart/2005/8/layout/orgChart1"/>
    <dgm:cxn modelId="{5D1D1B92-73CD-49FC-9238-7AFBAF9FF07C}" type="presOf" srcId="{CD7C0142-BBB0-465E-804F-85E15334DD76}" destId="{030ADD55-2EBB-42DD-A8B2-F1599D590CFC}" srcOrd="1" destOrd="0" presId="urn:microsoft.com/office/officeart/2005/8/layout/orgChart1"/>
    <dgm:cxn modelId="{0ED73F47-5D25-4BCF-9D48-8F350BE1C492}" type="presOf" srcId="{BE845E87-AA4C-47B2-AF23-764A1D252780}" destId="{7198977F-842B-4BEC-87A1-884ACE6B0D8C}" srcOrd="0" destOrd="0" presId="urn:microsoft.com/office/officeart/2005/8/layout/orgChart1"/>
    <dgm:cxn modelId="{E0BD952E-ECF3-4C3C-BAA3-65482D8173C3}" type="presOf" srcId="{CD7C0142-BBB0-465E-804F-85E15334DD76}" destId="{D3C191A9-B22D-45DF-8C4A-CD8D388D1C4A}" srcOrd="0" destOrd="0" presId="urn:microsoft.com/office/officeart/2005/8/layout/orgChart1"/>
    <dgm:cxn modelId="{CB9D6C46-5D8E-4319-A49A-28911F030193}" srcId="{C7B4F299-D5BC-477E-A4A9-F8C5ACB845A2}" destId="{B2C5E3D2-CFB2-4E74-8A2A-FD4F3A204188}" srcOrd="0" destOrd="0" parTransId="{7D919926-B55E-4731-9E92-DA790980906A}" sibTransId="{5A4E9A4A-5DE4-499D-80AC-1BF5D5A32FA9}"/>
    <dgm:cxn modelId="{BFD72F68-1E29-4C4A-B90F-298819165B06}" type="presOf" srcId="{C7B4F299-D5BC-477E-A4A9-F8C5ACB845A2}" destId="{62F09E5E-6F11-4DE3-AD9D-E6276A8968DD}" srcOrd="0" destOrd="0" presId="urn:microsoft.com/office/officeart/2005/8/layout/orgChart1"/>
    <dgm:cxn modelId="{7C68E516-2989-40B4-B2D6-D25EBA723B93}" srcId="{B2C5E3D2-CFB2-4E74-8A2A-FD4F3A204188}" destId="{001EBDAD-90F4-4B88-A202-743E5CCB14BA}" srcOrd="0" destOrd="0" parTransId="{EA1C28F9-08E0-49D3-9286-E97B9DD7C094}" sibTransId="{662F66C2-E802-436D-9637-A6D6D13AD299}"/>
    <dgm:cxn modelId="{75B0A121-FB3E-40EC-B651-55FB8786CC87}" type="presOf" srcId="{516F41D3-F607-458F-B53A-E9E6457F06F1}" destId="{4D6FC4A9-BC57-493F-86BC-814D46DF7E07}" srcOrd="0" destOrd="0" presId="urn:microsoft.com/office/officeart/2005/8/layout/orgChart1"/>
    <dgm:cxn modelId="{A76952EE-E744-4195-81CA-B12314E44BB5}" type="presOf" srcId="{B2C5E3D2-CFB2-4E74-8A2A-FD4F3A204188}" destId="{C0533D26-7DDB-488B-9F10-CB23E6DCC131}" srcOrd="1" destOrd="0" presId="urn:microsoft.com/office/officeart/2005/8/layout/orgChart1"/>
    <dgm:cxn modelId="{293DB85D-C1B7-4E0B-88E5-757DDF596554}" type="presOf" srcId="{EA1C28F9-08E0-49D3-9286-E97B9DD7C094}" destId="{D02BF524-937D-4BD5-9D79-89DDB9C8B351}" srcOrd="0" destOrd="0" presId="urn:microsoft.com/office/officeart/2005/8/layout/orgChart1"/>
    <dgm:cxn modelId="{7BBA5208-624D-4DF4-8846-EFD6CB8BEB03}" type="presOf" srcId="{001EBDAD-90F4-4B88-A202-743E5CCB14BA}" destId="{A96D5E42-C9DC-446B-8365-76AEF88E4B5A}" srcOrd="1" destOrd="0" presId="urn:microsoft.com/office/officeart/2005/8/layout/orgChart1"/>
    <dgm:cxn modelId="{E11339A7-8B8F-40A6-9C0A-E480E6244357}" type="presParOf" srcId="{62F09E5E-6F11-4DE3-AD9D-E6276A8968DD}" destId="{B46D5B07-BCFA-450C-A09B-E253E2E81C99}" srcOrd="0" destOrd="0" presId="urn:microsoft.com/office/officeart/2005/8/layout/orgChart1"/>
    <dgm:cxn modelId="{48989E53-BA92-4501-8D94-1993E17DC649}" type="presParOf" srcId="{B46D5B07-BCFA-450C-A09B-E253E2E81C99}" destId="{1DC21A47-9E42-463C-8262-1360D248E067}" srcOrd="0" destOrd="0" presId="urn:microsoft.com/office/officeart/2005/8/layout/orgChart1"/>
    <dgm:cxn modelId="{0F6FD2AD-1B86-48A9-B618-558123DDDFB6}" type="presParOf" srcId="{1DC21A47-9E42-463C-8262-1360D248E067}" destId="{F02F3961-AA3B-42B1-95AF-4599CCC9BBBC}" srcOrd="0" destOrd="0" presId="urn:microsoft.com/office/officeart/2005/8/layout/orgChart1"/>
    <dgm:cxn modelId="{3A05E150-1D82-4229-9AC6-2ABC7D28C120}" type="presParOf" srcId="{1DC21A47-9E42-463C-8262-1360D248E067}" destId="{C0533D26-7DDB-488B-9F10-CB23E6DCC131}" srcOrd="1" destOrd="0" presId="urn:microsoft.com/office/officeart/2005/8/layout/orgChart1"/>
    <dgm:cxn modelId="{1316F376-5EB0-4DD0-B073-BD39353F66C9}" type="presParOf" srcId="{B46D5B07-BCFA-450C-A09B-E253E2E81C99}" destId="{DD799CD7-76EE-447E-AAC5-F66A1D8365B4}" srcOrd="1" destOrd="0" presId="urn:microsoft.com/office/officeart/2005/8/layout/orgChart1"/>
    <dgm:cxn modelId="{C93623DE-87EB-44AB-AFE0-16B53C8FF1C1}" type="presParOf" srcId="{DD799CD7-76EE-447E-AAC5-F66A1D8365B4}" destId="{D02BF524-937D-4BD5-9D79-89DDB9C8B351}" srcOrd="0" destOrd="0" presId="urn:microsoft.com/office/officeart/2005/8/layout/orgChart1"/>
    <dgm:cxn modelId="{7D065A8C-4DB7-44B5-8FF4-B7B5CFFC3DBD}" type="presParOf" srcId="{DD799CD7-76EE-447E-AAC5-F66A1D8365B4}" destId="{6B3FF79D-93A1-4583-9474-65B0B9B133D6}" srcOrd="1" destOrd="0" presId="urn:microsoft.com/office/officeart/2005/8/layout/orgChart1"/>
    <dgm:cxn modelId="{1B54C100-196B-4016-B807-580A55B72030}" type="presParOf" srcId="{6B3FF79D-93A1-4583-9474-65B0B9B133D6}" destId="{FA8C679D-FB60-4798-8FD1-180EBF2B9D45}" srcOrd="0" destOrd="0" presId="urn:microsoft.com/office/officeart/2005/8/layout/orgChart1"/>
    <dgm:cxn modelId="{0CCDB450-4DD0-47C3-AA53-A7553E74654C}" type="presParOf" srcId="{FA8C679D-FB60-4798-8FD1-180EBF2B9D45}" destId="{7792E788-BF3C-40D6-832C-5B326FE8B749}" srcOrd="0" destOrd="0" presId="urn:microsoft.com/office/officeart/2005/8/layout/orgChart1"/>
    <dgm:cxn modelId="{1471470E-657D-4877-A678-C2EB7F0BEE33}" type="presParOf" srcId="{FA8C679D-FB60-4798-8FD1-180EBF2B9D45}" destId="{A96D5E42-C9DC-446B-8365-76AEF88E4B5A}" srcOrd="1" destOrd="0" presId="urn:microsoft.com/office/officeart/2005/8/layout/orgChart1"/>
    <dgm:cxn modelId="{62AA2349-7AAF-4CF2-95B8-17CF351F1284}" type="presParOf" srcId="{6B3FF79D-93A1-4583-9474-65B0B9B133D6}" destId="{E88A77F5-30CE-4F8C-9D6F-3CDBA654E270}" srcOrd="1" destOrd="0" presId="urn:microsoft.com/office/officeart/2005/8/layout/orgChart1"/>
    <dgm:cxn modelId="{E8859BE1-9A42-47D6-80F2-5E754043548D}" type="presParOf" srcId="{6B3FF79D-93A1-4583-9474-65B0B9B133D6}" destId="{3E14E79A-9FE0-46ED-ACE9-5D1E9DE76C9B}" srcOrd="2" destOrd="0" presId="urn:microsoft.com/office/officeart/2005/8/layout/orgChart1"/>
    <dgm:cxn modelId="{193BEE87-6D91-4A94-8D2F-D49D1C8EEA6D}" type="presParOf" srcId="{DD799CD7-76EE-447E-AAC5-F66A1D8365B4}" destId="{7198977F-842B-4BEC-87A1-884ACE6B0D8C}" srcOrd="2" destOrd="0" presId="urn:microsoft.com/office/officeart/2005/8/layout/orgChart1"/>
    <dgm:cxn modelId="{DB7015C4-EF48-496A-B665-03F35BFC1C2D}" type="presParOf" srcId="{DD799CD7-76EE-447E-AAC5-F66A1D8365B4}" destId="{133A26B4-7249-4B3A-B6B9-4E393E776C12}" srcOrd="3" destOrd="0" presId="urn:microsoft.com/office/officeart/2005/8/layout/orgChart1"/>
    <dgm:cxn modelId="{B04F7F55-DBBC-48FA-9E61-6BB59FB97AFF}" type="presParOf" srcId="{133A26B4-7249-4B3A-B6B9-4E393E776C12}" destId="{6539C281-6D16-4CA8-92F1-9417BB703562}" srcOrd="0" destOrd="0" presId="urn:microsoft.com/office/officeart/2005/8/layout/orgChart1"/>
    <dgm:cxn modelId="{8E4C9CD2-1044-4B1D-9847-7F83727BFC9C}" type="presParOf" srcId="{6539C281-6D16-4CA8-92F1-9417BB703562}" destId="{D3C191A9-B22D-45DF-8C4A-CD8D388D1C4A}" srcOrd="0" destOrd="0" presId="urn:microsoft.com/office/officeart/2005/8/layout/orgChart1"/>
    <dgm:cxn modelId="{3FF31D84-934F-426B-BDF3-6EEEE7AFD79B}" type="presParOf" srcId="{6539C281-6D16-4CA8-92F1-9417BB703562}" destId="{030ADD55-2EBB-42DD-A8B2-F1599D590CFC}" srcOrd="1" destOrd="0" presId="urn:microsoft.com/office/officeart/2005/8/layout/orgChart1"/>
    <dgm:cxn modelId="{BD0ED2EC-5E7C-4B6E-B989-6FB8E3496013}" type="presParOf" srcId="{133A26B4-7249-4B3A-B6B9-4E393E776C12}" destId="{E8EC97BF-A749-4C3C-91BF-02B4B7F411CB}" srcOrd="1" destOrd="0" presId="urn:microsoft.com/office/officeart/2005/8/layout/orgChart1"/>
    <dgm:cxn modelId="{B9E685D6-C751-465B-9001-8C2A77515243}" type="presParOf" srcId="{133A26B4-7249-4B3A-B6B9-4E393E776C12}" destId="{DBD8CD1F-916F-462A-8478-273D005163E6}" srcOrd="2" destOrd="0" presId="urn:microsoft.com/office/officeart/2005/8/layout/orgChart1"/>
    <dgm:cxn modelId="{1A078750-A46A-4DC7-91CE-2DF5288C4B96}" type="presParOf" srcId="{DD799CD7-76EE-447E-AAC5-F66A1D8365B4}" destId="{59966082-ADBC-4C86-A350-F55350791B62}" srcOrd="4" destOrd="0" presId="urn:microsoft.com/office/officeart/2005/8/layout/orgChart1"/>
    <dgm:cxn modelId="{78A84363-B340-44E1-A00E-3F0CEC1FB071}" type="presParOf" srcId="{DD799CD7-76EE-447E-AAC5-F66A1D8365B4}" destId="{7986D1AA-A670-45A1-88CA-B24037C05FAF}" srcOrd="5" destOrd="0" presId="urn:microsoft.com/office/officeart/2005/8/layout/orgChart1"/>
    <dgm:cxn modelId="{7E83762F-1D62-4B5A-8D62-B35BCEB6ADDC}" type="presParOf" srcId="{7986D1AA-A670-45A1-88CA-B24037C05FAF}" destId="{DB7474EF-B927-46B1-990D-9F2735CDBE72}" srcOrd="0" destOrd="0" presId="urn:microsoft.com/office/officeart/2005/8/layout/orgChart1"/>
    <dgm:cxn modelId="{27886E53-7198-41E0-A042-F69BFDBD5510}" type="presParOf" srcId="{DB7474EF-B927-46B1-990D-9F2735CDBE72}" destId="{4D6FC4A9-BC57-493F-86BC-814D46DF7E07}" srcOrd="0" destOrd="0" presId="urn:microsoft.com/office/officeart/2005/8/layout/orgChart1"/>
    <dgm:cxn modelId="{CBC0C09B-6A62-4261-89F9-FD30884F30D0}" type="presParOf" srcId="{DB7474EF-B927-46B1-990D-9F2735CDBE72}" destId="{C3D02028-62DD-4FEC-81F6-96D32A1BFE84}" srcOrd="1" destOrd="0" presId="urn:microsoft.com/office/officeart/2005/8/layout/orgChart1"/>
    <dgm:cxn modelId="{6A4F4577-C6FB-471A-89FF-70CB338BCF64}" type="presParOf" srcId="{7986D1AA-A670-45A1-88CA-B24037C05FAF}" destId="{BE4D2D11-0054-4F3E-B7E4-AA143584723A}" srcOrd="1" destOrd="0" presId="urn:microsoft.com/office/officeart/2005/8/layout/orgChart1"/>
    <dgm:cxn modelId="{A256C7B0-4DDF-43C0-B13F-96F99263A913}" type="presParOf" srcId="{7986D1AA-A670-45A1-88CA-B24037C05FAF}" destId="{FEA5F88B-9F32-4F73-B7B3-6077AEA0EF2E}" srcOrd="2" destOrd="0" presId="urn:microsoft.com/office/officeart/2005/8/layout/orgChart1"/>
    <dgm:cxn modelId="{5C7E55DE-B345-4758-898D-CE26EE504F44}" type="presParOf" srcId="{B46D5B07-BCFA-450C-A09B-E253E2E81C99}" destId="{63EB7711-6E91-46F5-9E3F-9FA958E39C0C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17141-2602-4217-B8B1-DEEB82D76135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C8DE0-C6D9-4356-B9E4-253E36EE5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67BBFB-410E-417A-9382-BAE2A8BBD809}" type="slidenum">
              <a:rPr lang="ru-RU" smtClean="0">
                <a:latin typeface="Arial" charset="0"/>
              </a:rPr>
              <a:pPr/>
              <a:t>10</a:t>
            </a:fld>
            <a:endParaRPr lang="ru-RU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43BC55-F55F-49D5-9A6F-C2CB57B69D7E}" type="slidenum">
              <a:rPr lang="ru-RU" smtClean="0">
                <a:latin typeface="Arial" charset="0"/>
              </a:rPr>
              <a:pPr/>
              <a:t>11</a:t>
            </a:fld>
            <a:endParaRPr lang="ru-RU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</a:rPr>
              <a:t> Личностные УУД позволяют сделать учение осмысленным, обеспечивают ученику значимость решения учебных задач, увязывая их с реальными жизненными целями и ситуациями. Направлены на осознание, исследование и принятие жизненных ценностей и смыслов, позволяют сориентироваться в нравственных нормах, правилах, оценках, выработать свою жизненную позицию в отношении мира, людей, самого себя и своего будущего.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</a:rPr>
              <a:t>ВНУТРЕННЯЯ ПОЗИЦИЯ В школе формирование личностных универсальных действий должно реализоваться путём  развития у школьника задач самоопределения: «Я знаю...»; «Я умею...»; «Я создаю...»; «Я стремлюсь...». 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</a:rPr>
              <a:t>   МОТИВАЦИЯ Установление связи между целью учебной деятельности и ее мотивом -  определение того 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</a:rPr>
              <a:t>«какое значение, смысл имеет для меня учение».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</a:rPr>
              <a:t>   НРАВСТВЕННО-ЭТИЧЕСКАЯ ОЦЕНКА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ru-RU" dirty="0" smtClean="0">
                <a:latin typeface="Times New Roman" pitchFamily="18" charset="0"/>
              </a:rPr>
              <a:t>Выделение морально-этического содержания событий и действий.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ru-RU" dirty="0" smtClean="0">
                <a:latin typeface="Times New Roman" pitchFamily="18" charset="0"/>
              </a:rPr>
              <a:t>Построение системы нравственных ценностей как основания морального выбора.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ru-RU" dirty="0" smtClean="0">
                <a:latin typeface="Times New Roman" pitchFamily="18" charset="0"/>
              </a:rPr>
              <a:t>Нравственно-этическое оценивание событий и действий с точки зрения моральных норм.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ru-RU" dirty="0" smtClean="0">
                <a:latin typeface="Times New Roman" pitchFamily="18" charset="0"/>
              </a:rPr>
              <a:t>Ориентировка в моральной дилемме и осуществление личностного морального выбора.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</a:rPr>
              <a:t>   Где же идёт развитие личностных УУД? 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</a:rPr>
              <a:t>   На основе анализа текста организуется обсуждение нравственного содержания и система поступков героя, что способствует развитию этических чувств, как регуляторов морального поведения.</a:t>
            </a:r>
          </a:p>
          <a:p>
            <a:pPr lvl="1" eaLnBrk="1" hangingPunct="1">
              <a:lnSpc>
                <a:spcPct val="80000"/>
              </a:lnSpc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AEB64-5AAC-42D5-B4F6-897994D871B9}" type="slidenum">
              <a:rPr lang="ru-RU" smtClean="0">
                <a:latin typeface="Arial" charset="0"/>
              </a:rPr>
              <a:pPr/>
              <a:t>13</a:t>
            </a:fld>
            <a:endParaRPr lang="ru-RU" smtClean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z="1400" dirty="0" smtClean="0">
                <a:latin typeface="Times New Roman" pitchFamily="18" charset="0"/>
              </a:rPr>
              <a:t>Познавательные УУД включают действия исследования, поиска и отбора необходимой </a:t>
            </a:r>
            <a:r>
              <a:rPr lang="ru-RU" sz="1400" b="1" dirty="0" smtClean="0">
                <a:latin typeface="Times New Roman" pitchFamily="18" charset="0"/>
              </a:rPr>
              <a:t>информации</a:t>
            </a:r>
            <a:r>
              <a:rPr lang="ru-RU" sz="1400" dirty="0" smtClean="0">
                <a:latin typeface="Times New Roman" pitchFamily="18" charset="0"/>
              </a:rPr>
              <a:t>, ее структурирования; моделирования изучаемого содержания, логические действия и операции, способы решения задач.</a:t>
            </a:r>
            <a:endParaRPr lang="ru-RU" sz="1400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pPr eaLnBrk="1" hangingPunct="1"/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</a:rPr>
              <a:t>Где же идёт развитие познавательных УУД? </a:t>
            </a:r>
          </a:p>
          <a:p>
            <a:pPr eaLnBrk="1" hangingPunct="1"/>
            <a:r>
              <a:rPr lang="ru-RU" sz="1400" dirty="0" smtClean="0">
                <a:latin typeface="Times New Roman" pitchFamily="18" charset="0"/>
              </a:rPr>
              <a:t>Осуществление поиска информации для выполнения учебных заданий.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30724" name="Номер слайда 3"/>
          <p:cNvSpPr txBox="1">
            <a:spLocks noGrp="1"/>
          </p:cNvSpPr>
          <p:nvPr/>
        </p:nvSpPr>
        <p:spPr bwMode="auto">
          <a:xfrm>
            <a:off x="3885397" y="8684533"/>
            <a:ext cx="2970998" cy="458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ADBE516-8086-4BF4-8482-DB3FD213692A}" type="slidenum">
              <a:rPr lang="ru-RU" sz="1200"/>
              <a:pPr algn="r"/>
              <a:t>14</a:t>
            </a:fld>
            <a:endParaRPr lang="ru-RU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5397" y="8684533"/>
            <a:ext cx="2970998" cy="458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4017BC6-83A6-4975-828A-236ACA030F10}" type="slidenum">
              <a:rPr lang="ru-RU" sz="1200"/>
              <a:pPr algn="r"/>
              <a:t>17</a:t>
            </a:fld>
            <a:endParaRPr lang="ru-RU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z="1400" smtClean="0">
                <a:latin typeface="Times New Roman" pitchFamily="18" charset="0"/>
              </a:rPr>
              <a:t>   Коммуникативные УУД обеспечивают возможности сотрудничества – умение слышать, слушать и понимать партнера, планировать и согласованно выполнять совместную деятельность, распределять роли, взаимно контролировать действия друг друга, уметь договариваться, вести дискуссию, правильно выражать свои мысли в речи, уважать в общении и сотрудничества партнера и самого себя.</a:t>
            </a:r>
            <a:endParaRPr lang="ru-RU" sz="1400" smtClean="0">
              <a:solidFill>
                <a:srgbClr val="000099"/>
              </a:solidFill>
              <a:latin typeface="Times New Roman" pitchFamily="18" charset="0"/>
            </a:endParaRPr>
          </a:p>
          <a:p>
            <a:pPr eaLnBrk="1" hangingPunct="1"/>
            <a:r>
              <a:rPr lang="ru-RU" sz="1400" smtClean="0">
                <a:solidFill>
                  <a:srgbClr val="000099"/>
                </a:solidFill>
                <a:latin typeface="Times New Roman" pitchFamily="18" charset="0"/>
              </a:rPr>
              <a:t>  Где же идёт развитие коммуникативных УУД? </a:t>
            </a:r>
          </a:p>
          <a:p>
            <a:pPr eaLnBrk="1" hangingPunct="1"/>
            <a:r>
              <a:rPr lang="ru-RU" sz="1400" smtClean="0">
                <a:solidFill>
                  <a:srgbClr val="000099"/>
                </a:solidFill>
                <a:latin typeface="Times New Roman" pitchFamily="18" charset="0"/>
              </a:rPr>
              <a:t>Умение учитывать разные мнения и стремиться к координации различных позиций в сотрудничестве; формирование собственного мнения и позиции, договариваться, приходить к общему решению в совместной деятельности.</a:t>
            </a:r>
          </a:p>
          <a:p>
            <a:pPr eaLnBrk="1" hangingPunct="1"/>
            <a:endParaRPr lang="ru-RU" sz="14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emf"/><Relationship Id="rId7" Type="http://schemas.openxmlformats.org/officeDocument/2006/relationships/slide" Target="slide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slide" Target="slide12.x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1.xml"/><Relationship Id="rId4" Type="http://schemas.openxmlformats.org/officeDocument/2006/relationships/image" Target="../media/image8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&#1091;&#1088;&#1086;&#1082;&#1080;/&#1091;&#1088;&#1086;&#1082;_&#1057;&#1072;&#1093;&#1072;&#1088;&#1086;&#1079;&#1072;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&#1091;&#1088;&#1086;&#1082;&#1080;/&#1048;&#1089;&#1087;&#1086;&#1083;&#1100;&#1079;&#1086;&#1074;&#1072;&#1085;&#1080;&#1077;%20&#1082;&#1077;&#1081;&#1089;.doc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Содержание и технологии общего образования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Заместитель директора по УВР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СОШ с. Тербуны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Севостьянова</a:t>
            </a:r>
            <a:r>
              <a:rPr lang="ru-RU" dirty="0" smtClean="0">
                <a:solidFill>
                  <a:schemeClr val="tx1"/>
                </a:solidFill>
              </a:rPr>
              <a:t> Е.А.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3"/>
          <p:cNvSpPr>
            <a:spLocks noChangeArrowheads="1"/>
          </p:cNvSpPr>
          <p:nvPr/>
        </p:nvSpPr>
        <p:spPr bwMode="gray">
          <a:xfrm>
            <a:off x="1547813" y="1773238"/>
            <a:ext cx="5759450" cy="1655762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0099CC"/>
              </a:gs>
              <a:gs pos="100000">
                <a:srgbClr val="00475E">
                  <a:alpha val="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0825" y="3068638"/>
            <a:ext cx="2592388" cy="1735137"/>
            <a:chOff x="555" y="2823"/>
            <a:chExt cx="973" cy="1065"/>
          </a:xfrm>
        </p:grpSpPr>
        <p:pic>
          <p:nvPicPr>
            <p:cNvPr id="5155" name="Picture 6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56" name="Oval 7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5157" name="Oval 8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5158" name="Oval 9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5159" name="Picture 10" descr="Picture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74827" name="Text Box 11"/>
          <p:cNvSpPr txBox="1">
            <a:spLocks noChangeArrowheads="1"/>
          </p:cNvSpPr>
          <p:nvPr/>
        </p:nvSpPr>
        <p:spPr bwMode="auto">
          <a:xfrm>
            <a:off x="473324" y="3576315"/>
            <a:ext cx="2016224" cy="5040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>
              <a:defRPr/>
            </a:pPr>
            <a:r>
              <a:rPr lang="ru-RU" sz="1800" b="1" dirty="0">
                <a:solidFill>
                  <a:schemeClr val="bg1"/>
                </a:solidFill>
                <a:latin typeface="Verdana" pitchFamily="34" charset="0"/>
              </a:rPr>
              <a:t>Личностные</a:t>
            </a:r>
            <a:endParaRPr lang="en-US" sz="18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403350" y="4508500"/>
            <a:ext cx="2663825" cy="1873250"/>
            <a:chOff x="555" y="2823"/>
            <a:chExt cx="973" cy="1065"/>
          </a:xfrm>
        </p:grpSpPr>
        <p:pic>
          <p:nvPicPr>
            <p:cNvPr id="5150" name="Picture 13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51" name="Oval 14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0EA00"/>
                </a:gs>
                <a:gs pos="100000">
                  <a:srgbClr val="8986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5152" name="Oval 15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0EA00">
                    <a:alpha val="85001"/>
                  </a:srgbClr>
                </a:gs>
                <a:gs pos="100000">
                  <a:srgbClr val="9895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5153" name="Oval 16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0EA00"/>
                </a:gs>
                <a:gs pos="100000">
                  <a:srgbClr val="AEAA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5154" name="Picture 17" descr="Picture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74834" name="Text Box 18"/>
          <p:cNvSpPr txBox="1">
            <a:spLocks noChangeArrowheads="1"/>
          </p:cNvSpPr>
          <p:nvPr/>
        </p:nvSpPr>
        <p:spPr bwMode="auto">
          <a:xfrm>
            <a:off x="1619672" y="5157192"/>
            <a:ext cx="2304256" cy="6480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>
              <a:defRPr/>
            </a:pPr>
            <a:r>
              <a:rPr lang="ru-RU" sz="1800" b="1" dirty="0">
                <a:solidFill>
                  <a:srgbClr val="000000"/>
                </a:solidFill>
                <a:latin typeface="Verdana" pitchFamily="34" charset="0"/>
              </a:rPr>
              <a:t>Регулятивные</a:t>
            </a:r>
            <a:endParaRPr lang="en-US" sz="1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211638" y="4508500"/>
            <a:ext cx="2808287" cy="1951038"/>
            <a:chOff x="555" y="2823"/>
            <a:chExt cx="973" cy="1065"/>
          </a:xfrm>
        </p:grpSpPr>
        <p:pic>
          <p:nvPicPr>
            <p:cNvPr id="5145" name="Picture 20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46" name="Oval 21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1B6F1B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5147" name="Oval 22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1F7B1F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5148" name="Oval 23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238D23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5149" name="Picture 24" descr="Picture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74841" name="Text Box 25"/>
          <p:cNvSpPr txBox="1">
            <a:spLocks noChangeArrowheads="1"/>
          </p:cNvSpPr>
          <p:nvPr/>
        </p:nvSpPr>
        <p:spPr bwMode="auto">
          <a:xfrm>
            <a:off x="4355976" y="5157192"/>
            <a:ext cx="2525050" cy="792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>
              <a:defRPr/>
            </a:pPr>
            <a:r>
              <a:rPr lang="ru-RU" sz="1800" b="1" dirty="0">
                <a:latin typeface="Verdana" pitchFamily="34" charset="0"/>
              </a:rPr>
              <a:t>Познавательные</a:t>
            </a:r>
            <a:r>
              <a:rPr lang="ru-RU" sz="1800" b="1" dirty="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n-US" sz="1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6156325" y="3213100"/>
            <a:ext cx="2663825" cy="1835150"/>
            <a:chOff x="555" y="2823"/>
            <a:chExt cx="973" cy="1065"/>
          </a:xfrm>
        </p:grpSpPr>
        <p:pic>
          <p:nvPicPr>
            <p:cNvPr id="5140" name="Picture 27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41" name="Oval 28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AE50E2"/>
                </a:gs>
                <a:gs pos="100000">
                  <a:srgbClr val="642E81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5142" name="Oval 29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AE50E2">
                    <a:alpha val="85001"/>
                  </a:srgbClr>
                </a:gs>
                <a:gs pos="100000">
                  <a:srgbClr val="6F339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5143" name="Oval 30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AE50E2"/>
                </a:gs>
                <a:gs pos="100000">
                  <a:srgbClr val="7E3AA4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5144" name="Picture 31" descr="Picture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74848" name="Text Box 32"/>
          <p:cNvSpPr txBox="1">
            <a:spLocks noChangeArrowheads="1"/>
          </p:cNvSpPr>
          <p:nvPr/>
        </p:nvSpPr>
        <p:spPr bwMode="auto">
          <a:xfrm>
            <a:off x="6228184" y="3789040"/>
            <a:ext cx="2520280" cy="7200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>
              <a:defRPr/>
            </a:pPr>
            <a:r>
              <a:rPr lang="ru-RU" sz="1800" b="1" dirty="0">
                <a:solidFill>
                  <a:schemeClr val="bg1"/>
                </a:solidFill>
                <a:latin typeface="Verdana" pitchFamily="34" charset="0"/>
              </a:rPr>
              <a:t>Коммуникативные </a:t>
            </a:r>
            <a:endParaRPr lang="en-US" sz="18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131" name="Номер слайда 3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BDB57B-E898-4185-B336-5991727C4109}" type="slidenum">
              <a:rPr lang="ru-RU" smtClean="0">
                <a:latin typeface="Arial" charset="0"/>
              </a:rPr>
              <a:pPr/>
              <a:t>10</a:t>
            </a:fld>
            <a:endParaRPr lang="ru-RU" smtClean="0">
              <a:latin typeface="Arial" charset="0"/>
            </a:endParaRPr>
          </a:p>
        </p:txBody>
      </p: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1835150" y="549275"/>
            <a:ext cx="5545138" cy="1008063"/>
            <a:chOff x="555" y="2823"/>
            <a:chExt cx="973" cy="1065"/>
          </a:xfrm>
        </p:grpSpPr>
        <p:pic>
          <p:nvPicPr>
            <p:cNvPr id="5135" name="Picture 13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6" name="Oval 14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0EA00"/>
                </a:gs>
                <a:gs pos="100000">
                  <a:srgbClr val="8986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5137" name="Oval 15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0EA00">
                    <a:alpha val="85001"/>
                  </a:srgbClr>
                </a:gs>
                <a:gs pos="100000">
                  <a:srgbClr val="9895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5138" name="Oval 16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0EA00"/>
                </a:gs>
                <a:gs pos="100000">
                  <a:srgbClr val="AEAA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5139" name="Picture 17" descr="Picture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329" name="Rectangle 41"/>
          <p:cNvSpPr>
            <a:spLocks noChangeArrowheads="1"/>
          </p:cNvSpPr>
          <p:nvPr/>
        </p:nvSpPr>
        <p:spPr bwMode="auto">
          <a:xfrm>
            <a:off x="3203575" y="692150"/>
            <a:ext cx="2754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Виды УУД</a:t>
            </a:r>
          </a:p>
        </p:txBody>
      </p:sp>
      <p:pic>
        <p:nvPicPr>
          <p:cNvPr id="5134" name="Picture 43" descr="2137735126_beab1b454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938" y="1989138"/>
            <a:ext cx="16573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636838"/>
            <a:ext cx="7920037" cy="3600450"/>
          </a:xfrm>
        </p:spPr>
        <p:txBody>
          <a:bodyPr/>
          <a:lstStyle/>
          <a:p>
            <a:pPr marL="446088" indent="-446088" eaLnBrk="1" hangingPunct="1"/>
            <a:r>
              <a:rPr lang="ru-RU" sz="4400" b="1" dirty="0" smtClean="0">
                <a:solidFill>
                  <a:srgbClr val="3333FF"/>
                </a:solidFill>
              </a:rPr>
              <a:t>внутренняя позиция</a:t>
            </a:r>
          </a:p>
          <a:p>
            <a:pPr marL="446088" indent="-446088" eaLnBrk="1" hangingPunct="1"/>
            <a:r>
              <a:rPr lang="ru-RU" sz="4400" b="1" dirty="0" smtClean="0">
                <a:solidFill>
                  <a:srgbClr val="3333FF"/>
                </a:solidFill>
              </a:rPr>
              <a:t>мотивация</a:t>
            </a:r>
          </a:p>
          <a:p>
            <a:pPr marL="446088" indent="-446088" eaLnBrk="1" hangingPunct="1"/>
            <a:r>
              <a:rPr lang="ru-RU" sz="4400" b="1" dirty="0" smtClean="0">
                <a:solidFill>
                  <a:srgbClr val="3333FF"/>
                </a:solidFill>
              </a:rPr>
              <a:t>нравственно-этическая оценка</a:t>
            </a:r>
            <a:endParaRPr lang="ru-RU" sz="4400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0825" y="500063"/>
            <a:ext cx="5473700" cy="1500187"/>
            <a:chOff x="555" y="2823"/>
            <a:chExt cx="973" cy="1065"/>
          </a:xfrm>
        </p:grpSpPr>
        <p:pic>
          <p:nvPicPr>
            <p:cNvPr id="6151" name="Picture 6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2" name="Oval 7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6153" name="Oval 8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6154" name="Oval 9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6155" name="Picture 10" descr="Picture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16" name="Rectangle 44"/>
          <p:cNvSpPr>
            <a:spLocks noChangeArrowheads="1"/>
          </p:cNvSpPr>
          <p:nvPr/>
        </p:nvSpPr>
        <p:spPr bwMode="auto">
          <a:xfrm>
            <a:off x="785813" y="857250"/>
            <a:ext cx="46085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" action="ppaction://noaction"/>
              </a:rPr>
              <a:t>Личностные  УУД</a:t>
            </a:r>
            <a:endParaRPr lang="ru-RU" sz="3600" b="1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9" name="Номер слайда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0459B4-17A9-4622-813B-D87CF40E312E}" type="slidenum">
              <a:rPr lang="ru-RU" smtClean="0">
                <a:latin typeface="Arial" charset="0"/>
              </a:rPr>
              <a:pPr/>
              <a:t>11</a:t>
            </a:fld>
            <a:endParaRPr lang="ru-RU" smtClean="0">
              <a:latin typeface="Arial" charset="0"/>
            </a:endParaRPr>
          </a:p>
        </p:txBody>
      </p:sp>
      <p:pic>
        <p:nvPicPr>
          <p:cNvPr id="6150" name="Picture 13" descr="34-2102-4scool"/>
          <p:cNvPicPr>
            <a:picLocks noChangeAspect="1" noChangeArrowheads="1"/>
          </p:cNvPicPr>
          <p:nvPr/>
        </p:nvPicPr>
        <p:blipFill>
          <a:blip r:embed="rId5" cstate="print">
            <a:lum bright="24000" contrast="6000"/>
          </a:blip>
          <a:srcRect/>
          <a:stretch>
            <a:fillRect/>
          </a:stretch>
        </p:blipFill>
        <p:spPr bwMode="auto">
          <a:xfrm>
            <a:off x="6516688" y="0"/>
            <a:ext cx="244792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D:\картинки школа\опыт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260350"/>
            <a:ext cx="2071687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/>
            <a:endParaRPr lang="ru-RU" sz="2800" b="1" dirty="0" smtClean="0">
              <a:solidFill>
                <a:srgbClr val="3333FF"/>
              </a:solidFill>
            </a:endParaRPr>
          </a:p>
          <a:p>
            <a:pPr marL="0" indent="0" algn="just"/>
            <a:r>
              <a:rPr lang="ru-RU" sz="2800" b="1" dirty="0" smtClean="0">
                <a:solidFill>
                  <a:srgbClr val="3333FF"/>
                </a:solidFill>
              </a:rPr>
              <a:t> </a:t>
            </a:r>
            <a:r>
              <a:rPr lang="ru-RU" sz="2800" b="1" dirty="0" smtClean="0">
                <a:solidFill>
                  <a:srgbClr val="3333FF"/>
                </a:solidFill>
              </a:rPr>
              <a:t>планировать свою жизнь </a:t>
            </a:r>
          </a:p>
          <a:p>
            <a:pPr marL="0" indent="0" algn="just"/>
            <a:r>
              <a:rPr lang="ru-RU" sz="2800" b="1" dirty="0" smtClean="0">
                <a:solidFill>
                  <a:srgbClr val="3333FF"/>
                </a:solidFill>
              </a:rPr>
              <a:t>уметь ставить себе конкретную цель</a:t>
            </a:r>
          </a:p>
          <a:p>
            <a:pPr marL="0" indent="0" algn="just"/>
            <a:r>
              <a:rPr lang="ru-RU" sz="2800" b="1" dirty="0" smtClean="0">
                <a:solidFill>
                  <a:srgbClr val="3333FF"/>
                </a:solidFill>
              </a:rPr>
              <a:t> </a:t>
            </a:r>
            <a:r>
              <a:rPr lang="ru-RU" sz="2800" b="1" dirty="0" smtClean="0">
                <a:solidFill>
                  <a:srgbClr val="3333FF"/>
                </a:solidFill>
              </a:rPr>
              <a:t>прогнозировать возможные ситуации</a:t>
            </a:r>
          </a:p>
          <a:p>
            <a:pPr marL="0" indent="0" algn="just"/>
            <a:r>
              <a:rPr lang="ru-RU" sz="2800" b="1" dirty="0" smtClean="0">
                <a:solidFill>
                  <a:srgbClr val="3333FF"/>
                </a:solidFill>
              </a:rPr>
              <a:t> уметь осуществлять оценку и самооценку</a:t>
            </a:r>
          </a:p>
          <a:p>
            <a:pPr marL="0" indent="0" algn="just"/>
            <a:endParaRPr lang="ru-RU" sz="2800" b="1" dirty="0" smtClean="0">
              <a:solidFill>
                <a:srgbClr val="3333FF"/>
              </a:solidFill>
            </a:endParaRPr>
          </a:p>
          <a:p>
            <a:pPr marL="0" indent="0" algn="just"/>
            <a:endParaRPr lang="ru-RU" sz="2800" b="1" dirty="0" smtClean="0">
              <a:solidFill>
                <a:srgbClr val="3333FF"/>
              </a:solidFill>
            </a:endParaRPr>
          </a:p>
          <a:p>
            <a:pPr marL="0" indent="0" algn="just">
              <a:buFontTx/>
              <a:buNone/>
            </a:pPr>
            <a:r>
              <a:rPr lang="ru-RU" b="1" dirty="0" smtClean="0">
                <a:solidFill>
                  <a:srgbClr val="3333FF"/>
                </a:solidFill>
              </a:rPr>
              <a:t>Обеспечивают учащимся организацию их учебной деятельности</a:t>
            </a:r>
          </a:p>
        </p:txBody>
      </p:sp>
      <p:sp>
        <p:nvSpPr>
          <p:cNvPr id="7172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439D5F-ACEC-4148-AF5B-F2EBD3525AB5}" type="slidenum">
              <a:rPr lang="ru-RU" smtClean="0">
                <a:latin typeface="Arial" charset="0"/>
              </a:rPr>
              <a:pPr/>
              <a:t>12</a:t>
            </a:fld>
            <a:endParaRPr lang="ru-RU" smtClean="0">
              <a:latin typeface="Arial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79388" y="115888"/>
            <a:ext cx="5545137" cy="1527175"/>
            <a:chOff x="555" y="2823"/>
            <a:chExt cx="973" cy="1065"/>
          </a:xfrm>
        </p:grpSpPr>
        <p:pic>
          <p:nvPicPr>
            <p:cNvPr id="7175" name="Picture 13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6" name="Oval 14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0EA00"/>
                </a:gs>
                <a:gs pos="100000">
                  <a:srgbClr val="8986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7177" name="Oval 15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0EA00">
                    <a:alpha val="85001"/>
                  </a:srgbClr>
                </a:gs>
                <a:gs pos="100000">
                  <a:srgbClr val="9895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7178" name="Oval 16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0EA00"/>
                </a:gs>
                <a:gs pos="100000">
                  <a:srgbClr val="AEAA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7179" name="Picture 17" descr="Picture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74" name="Прямоугольник 11"/>
          <p:cNvSpPr>
            <a:spLocks noChangeArrowheads="1"/>
          </p:cNvSpPr>
          <p:nvPr/>
        </p:nvSpPr>
        <p:spPr bwMode="auto">
          <a:xfrm>
            <a:off x="714375" y="428625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3333FF"/>
                </a:solidFill>
              </a:rPr>
              <a:t>Регулятивные УУД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50825" y="188913"/>
            <a:ext cx="5616575" cy="1951037"/>
            <a:chOff x="555" y="2823"/>
            <a:chExt cx="973" cy="1065"/>
          </a:xfrm>
        </p:grpSpPr>
        <p:pic>
          <p:nvPicPr>
            <p:cNvPr id="9243" name="Picture 20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4" name="Oval 21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1B6F1B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9245" name="Oval 22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1F7B1F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9246" name="Oval 23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238D23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9247" name="Picture 24" descr="Picture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19" name="Rectangle 17"/>
          <p:cNvSpPr>
            <a:spLocks noChangeArrowheads="1"/>
          </p:cNvSpPr>
          <p:nvPr/>
        </p:nvSpPr>
        <p:spPr bwMode="auto">
          <a:xfrm>
            <a:off x="611188" y="836613"/>
            <a:ext cx="46815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chemeClr val="bg1"/>
                </a:solidFill>
              </a:rPr>
              <a:t>Познавательные УУД</a:t>
            </a:r>
          </a:p>
        </p:txBody>
      </p:sp>
      <p:pic>
        <p:nvPicPr>
          <p:cNvPr id="9220" name="Picture 3" descr="C:\Users\Света\Pictures\картинки к презентациям\анимация\стрелки\ar24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0113" y="2636838"/>
            <a:ext cx="5746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3" descr="C:\Users\Света\Pictures\картинки к презентациям\анимация\стрелки\ar24.gif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0113" y="3933825"/>
            <a:ext cx="5746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3" descr="C:\Users\Света\Pictures\картинки к презентациям\анимация\стрелки\ar24.gif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0113" y="5300663"/>
            <a:ext cx="5746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4" descr="D:\картинки школа\задумалась.gif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9CCEA7"/>
              </a:clrFrom>
              <a:clrTo>
                <a:srgbClr val="9CCEA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10313" y="0"/>
            <a:ext cx="2833687" cy="282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Номер слайда 1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BAB304-0EC8-4E45-8FF8-68E7DDD09ABC}" type="slidenum">
              <a:rPr lang="ru-RU" smtClean="0">
                <a:latin typeface="Arial" charset="0"/>
              </a:rPr>
              <a:pPr/>
              <a:t>13</a:t>
            </a:fld>
            <a:endParaRPr lang="ru-RU" smtClean="0">
              <a:latin typeface="Arial" charset="0"/>
            </a:endParaRP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 flipV="1">
            <a:off x="2124075" y="2420938"/>
            <a:ext cx="4319588" cy="1081087"/>
            <a:chOff x="720" y="1392"/>
            <a:chExt cx="4058" cy="480"/>
          </a:xfrm>
        </p:grpSpPr>
        <p:sp>
          <p:nvSpPr>
            <p:cNvPr id="2" name="AutoShape 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rgbClr val="5279C6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 algn="r">
                <a:defRPr/>
              </a:pPr>
              <a:endParaRPr lang="ru-RU" sz="1800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9241" name="AutoShape 1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r"/>
                <a:endParaRPr lang="ru-RU" sz="1800"/>
              </a:p>
            </p:txBody>
          </p:sp>
          <p:sp>
            <p:nvSpPr>
              <p:cNvPr id="9242" name="AutoShape 1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r"/>
                <a:endParaRPr lang="ru-RU" sz="1800"/>
              </a:p>
            </p:txBody>
          </p:sp>
        </p:grpSp>
      </p:grp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2195513" y="2565400"/>
            <a:ext cx="30495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логические</a:t>
            </a: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 flipV="1">
            <a:off x="2124075" y="3716338"/>
            <a:ext cx="4752975" cy="1081087"/>
            <a:chOff x="720" y="1392"/>
            <a:chExt cx="4058" cy="480"/>
          </a:xfrm>
        </p:grpSpPr>
        <p:sp>
          <p:nvSpPr>
            <p:cNvPr id="5" name="AutoShape 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rgbClr val="5279C6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 algn="r">
                <a:defRPr/>
              </a:pPr>
              <a:endParaRPr lang="ru-RU" sz="1800"/>
            </a:p>
          </p:txBody>
        </p:sp>
        <p:grpSp>
          <p:nvGrpSpPr>
            <p:cNvPr id="8" name="Group 1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9237" name="AutoShape 1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r"/>
                <a:endParaRPr lang="ru-RU" sz="1800"/>
              </a:p>
            </p:txBody>
          </p:sp>
          <p:sp>
            <p:nvSpPr>
              <p:cNvPr id="9238" name="AutoShape 1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r"/>
                <a:endParaRPr lang="ru-RU" sz="1800"/>
              </a:p>
            </p:txBody>
          </p:sp>
        </p:grpSp>
      </p:grp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2268538" y="3860800"/>
            <a:ext cx="37163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общеучебные</a:t>
            </a: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 flipV="1">
            <a:off x="2124075" y="4941888"/>
            <a:ext cx="6119813" cy="1366837"/>
            <a:chOff x="720" y="1392"/>
            <a:chExt cx="4058" cy="480"/>
          </a:xfrm>
        </p:grpSpPr>
        <p:sp>
          <p:nvSpPr>
            <p:cNvPr id="287753" name="AutoShape 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rgbClr val="5279C6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 algn="r">
                <a:defRPr/>
              </a:pPr>
              <a:endParaRPr lang="ru-RU" sz="1800"/>
            </a:p>
          </p:txBody>
        </p: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9233" name="AutoShape 1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r"/>
                <a:endParaRPr lang="ru-RU" sz="1800"/>
              </a:p>
            </p:txBody>
          </p:sp>
          <p:sp>
            <p:nvSpPr>
              <p:cNvPr id="9234" name="AutoShape 1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r"/>
                <a:endParaRPr lang="ru-RU" sz="1800"/>
              </a:p>
            </p:txBody>
          </p:sp>
        </p:grpSp>
      </p:grp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2268538" y="4941888"/>
            <a:ext cx="58753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постановка и решение</a:t>
            </a:r>
          </a:p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проблем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/>
          <p:cNvSpPr/>
          <p:nvPr/>
        </p:nvSpPr>
        <p:spPr>
          <a:xfrm>
            <a:off x="500034" y="1285860"/>
            <a:ext cx="4052916" cy="63097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Выделение познавательной  цели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575013" y="2078141"/>
            <a:ext cx="3980541" cy="500803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Структурирование  знаний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5638316" y="1340028"/>
            <a:ext cx="2733564" cy="500802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Поиск информации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591458" y="2924204"/>
            <a:ext cx="3980541" cy="500803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Выбор способов решения задач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575013" y="3809108"/>
            <a:ext cx="3980541" cy="77202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Определение основной и второстепенной информации</a:t>
            </a:r>
            <a:endParaRPr lang="ru-RU" sz="20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  <a:hlinkClick r:id="rId3" action="ppaction://hlinksldjump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638316" y="2996212"/>
            <a:ext cx="2733564" cy="500802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Смысловое чтение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5638231" y="2132116"/>
            <a:ext cx="2750193" cy="500802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5273439" y="3787868"/>
            <a:ext cx="3691049" cy="79326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Извлечение необходимой информации из прослушанных текстов различных жанров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789572" y="4724404"/>
            <a:ext cx="7526844" cy="500803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FF3300"/>
                </a:solidFill>
                <a:latin typeface="Century Gothic" pitchFamily="34" charset="0"/>
              </a:rPr>
              <a:t>знаково-символические действия</a:t>
            </a:r>
            <a:r>
              <a:rPr lang="ru-RU" sz="2400" b="1">
                <a:solidFill>
                  <a:srgbClr val="C00000"/>
                </a:solidFill>
                <a:latin typeface="Century Gothic" pitchFamily="34" charset="0"/>
              </a:rPr>
              <a:t> </a:t>
            </a:r>
            <a:endParaRPr lang="ru-RU" sz="24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27160" y="5660289"/>
            <a:ext cx="3256808" cy="64903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3333FF"/>
                </a:solidFill>
                <a:latin typeface="Century Gothic" pitchFamily="34" charset="0"/>
              </a:rPr>
              <a:t>моделирование</a:t>
            </a:r>
            <a:r>
              <a:rPr lang="ru-RU" sz="2000" b="1" dirty="0">
                <a:solidFill>
                  <a:srgbClr val="3333FF"/>
                </a:solidFill>
                <a:latin typeface="Century Gothic" pitchFamily="34" charset="0"/>
                <a:hlinkClick r:id="" action="ppaction://noaction"/>
              </a:rPr>
              <a:t> </a:t>
            </a:r>
            <a:endParaRPr lang="ru-RU" sz="20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770930" y="5660289"/>
            <a:ext cx="3384926" cy="64903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3333FF"/>
                </a:solidFill>
                <a:latin typeface="Century Gothic" pitchFamily="34" charset="0"/>
              </a:rPr>
              <a:t>преобразование модели</a:t>
            </a:r>
            <a:endParaRPr lang="ru-RU" sz="20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 descr="C:\Users\Света\Pictures\картинки к презентациям\анимация\стрелки\ar1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361158">
            <a:off x="5923008" y="5263446"/>
            <a:ext cx="467499" cy="344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2" descr="C:\Users\Света\Pictures\картинки к презентациям\анимация\стрелки\ar1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760441">
            <a:off x="3106424" y="5272132"/>
            <a:ext cx="467501" cy="34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 descr="C:\Users\Света\Pictures\картинки к презентациям\анимация\стрелки\ar19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4724730" y="4135767"/>
            <a:ext cx="467500" cy="344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8" name="Номер слайда 16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5737C62-E84E-4ADB-91A4-3EA2EA449B75}" type="slidenum">
              <a:rPr lang="ru-RU" sz="1400"/>
              <a:pPr algn="r"/>
              <a:t>14</a:t>
            </a:fld>
            <a:endParaRPr lang="ru-RU" sz="140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 flipV="1">
            <a:off x="500034" y="0"/>
            <a:ext cx="8424863" cy="1081087"/>
            <a:chOff x="720" y="1392"/>
            <a:chExt cx="4058" cy="480"/>
          </a:xfrm>
        </p:grpSpPr>
        <p:sp>
          <p:nvSpPr>
            <p:cNvPr id="287753" name="AutoShape 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rgbClr val="5279C6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 algn="r">
                <a:defRPr/>
              </a:pPr>
              <a:endParaRPr lang="ru-RU" sz="1800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10283" name="AutoShape 1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r"/>
                <a:endParaRPr lang="ru-RU" sz="1800"/>
              </a:p>
            </p:txBody>
          </p:sp>
          <p:sp>
            <p:nvSpPr>
              <p:cNvPr id="10284" name="AutoShape 1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r"/>
                <a:endParaRPr lang="ru-RU" sz="1800"/>
              </a:p>
            </p:txBody>
          </p:sp>
        </p:grpSp>
      </p:grpSp>
      <p:sp>
        <p:nvSpPr>
          <p:cNvPr id="166956" name="Rectangle 2"/>
          <p:cNvSpPr txBox="1">
            <a:spLocks noChangeArrowheads="1"/>
          </p:cNvSpPr>
          <p:nvPr/>
        </p:nvSpPr>
        <p:spPr bwMode="auto">
          <a:xfrm>
            <a:off x="571472" y="214290"/>
            <a:ext cx="8291513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Общеучебные универсальные действия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125538"/>
            <a:ext cx="8507413" cy="5402262"/>
          </a:xfrm>
        </p:spPr>
        <p:txBody>
          <a:bodyPr/>
          <a:lstStyle/>
          <a:p>
            <a:pPr algn="just" eaLnBrk="1" hangingPunct="1">
              <a:buClr>
                <a:srgbClr val="FF3300"/>
              </a:buClr>
              <a:buFont typeface="Wingdings" pitchFamily="2" charset="2"/>
              <a:buChar char="q"/>
            </a:pPr>
            <a:r>
              <a:rPr lang="ru-RU" sz="2800" dirty="0" smtClean="0"/>
              <a:t> </a:t>
            </a:r>
            <a:r>
              <a:rPr lang="ru-RU" sz="2800" dirty="0" smtClean="0">
                <a:hlinkClick r:id="" action="ppaction://noaction"/>
              </a:rPr>
              <a:t>Анализ</a:t>
            </a:r>
            <a:r>
              <a:rPr lang="ru-RU" sz="2800" dirty="0" smtClean="0"/>
              <a:t> объектов с целью выделения признаков (существенных, несущественных)</a:t>
            </a:r>
          </a:p>
          <a:p>
            <a:pPr algn="just" eaLnBrk="1" hangingPunct="1">
              <a:buClr>
                <a:srgbClr val="FF3300"/>
              </a:buClr>
              <a:buFont typeface="Wingdings" pitchFamily="2" charset="2"/>
              <a:buChar char="q"/>
            </a:pPr>
            <a:r>
              <a:rPr lang="ru-RU" sz="2800" dirty="0" smtClean="0">
                <a:hlinkClick r:id="" action="ppaction://noaction"/>
              </a:rPr>
              <a:t>Синтез </a:t>
            </a:r>
            <a:r>
              <a:rPr lang="ru-RU" sz="2800" dirty="0" smtClean="0"/>
              <a:t>– составление целого из частей</a:t>
            </a:r>
          </a:p>
          <a:p>
            <a:pPr algn="just" eaLnBrk="1" hangingPunct="1">
              <a:buClr>
                <a:srgbClr val="FF3300"/>
              </a:buClr>
              <a:buFont typeface="Wingdings" pitchFamily="2" charset="2"/>
              <a:buChar char="q"/>
            </a:pPr>
            <a:r>
              <a:rPr lang="ru-RU" sz="2800" dirty="0" smtClean="0"/>
              <a:t>Выбор оснований и критериев для сравнения, </a:t>
            </a:r>
            <a:r>
              <a:rPr lang="ru-RU" sz="2800" dirty="0" smtClean="0">
                <a:hlinkClick r:id="" action="ppaction://noaction"/>
              </a:rPr>
              <a:t>классификации</a:t>
            </a:r>
            <a:endParaRPr lang="ru-RU" sz="2800" dirty="0" smtClean="0"/>
          </a:p>
          <a:p>
            <a:pPr algn="just" eaLnBrk="1" hangingPunct="1">
              <a:buClr>
                <a:srgbClr val="FF3300"/>
              </a:buClr>
              <a:buFont typeface="Wingdings" pitchFamily="2" charset="2"/>
              <a:buChar char="q"/>
            </a:pPr>
            <a:r>
              <a:rPr lang="ru-RU" sz="2800" dirty="0" smtClean="0"/>
              <a:t>Подведение под понятие, выведение следствий</a:t>
            </a:r>
          </a:p>
          <a:p>
            <a:pPr algn="just" eaLnBrk="1" hangingPunct="1">
              <a:buClr>
                <a:srgbClr val="FF3300"/>
              </a:buClr>
              <a:buFont typeface="Wingdings" pitchFamily="2" charset="2"/>
              <a:buChar char="q"/>
            </a:pPr>
            <a:r>
              <a:rPr lang="ru-RU" sz="2800" dirty="0" smtClean="0"/>
              <a:t>Установление причинно-следственных </a:t>
            </a:r>
            <a:r>
              <a:rPr lang="ru-RU" sz="2800" dirty="0" smtClean="0">
                <a:hlinkClick r:id="" action="ppaction://noaction"/>
              </a:rPr>
              <a:t>связей</a:t>
            </a:r>
            <a:endParaRPr lang="ru-RU" sz="2800" dirty="0" smtClean="0"/>
          </a:p>
          <a:p>
            <a:pPr algn="just" eaLnBrk="1" hangingPunct="1">
              <a:buClr>
                <a:srgbClr val="FF3300"/>
              </a:buClr>
              <a:buFont typeface="Wingdings" pitchFamily="2" charset="2"/>
              <a:buChar char="q"/>
            </a:pPr>
            <a:r>
              <a:rPr lang="ru-RU" sz="2800" dirty="0" smtClean="0"/>
              <a:t>Построение логической цепи рассуждений</a:t>
            </a:r>
          </a:p>
          <a:p>
            <a:pPr algn="just" eaLnBrk="1" hangingPunct="1">
              <a:buClr>
                <a:srgbClr val="FF3300"/>
              </a:buClr>
              <a:buFont typeface="Wingdings" pitchFamily="2" charset="2"/>
              <a:buChar char="q"/>
            </a:pPr>
            <a:r>
              <a:rPr lang="ru-RU" sz="2800" dirty="0" smtClean="0"/>
              <a:t>Доказательство</a:t>
            </a:r>
          </a:p>
          <a:p>
            <a:pPr algn="just" eaLnBrk="1" hangingPunct="1">
              <a:buClr>
                <a:srgbClr val="FF3300"/>
              </a:buClr>
              <a:buFont typeface="Wingdings" pitchFamily="2" charset="2"/>
              <a:buChar char="q"/>
            </a:pPr>
            <a:r>
              <a:rPr lang="ru-RU" sz="2800" dirty="0" smtClean="0"/>
              <a:t>Выдвижение гипотез и их обоснование</a:t>
            </a:r>
          </a:p>
        </p:txBody>
      </p:sp>
      <p:sp>
        <p:nvSpPr>
          <p:cNvPr id="11267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9096A13-34E3-4400-8542-F8453755A7F8}" type="slidenum">
              <a:rPr lang="ru-RU" sz="1400"/>
              <a:pPr algn="r"/>
              <a:t>15</a:t>
            </a:fld>
            <a:endParaRPr lang="ru-RU" sz="140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 flipV="1">
            <a:off x="539750" y="260350"/>
            <a:ext cx="8424863" cy="865188"/>
            <a:chOff x="720" y="1392"/>
            <a:chExt cx="4058" cy="480"/>
          </a:xfrm>
        </p:grpSpPr>
        <p:sp>
          <p:nvSpPr>
            <p:cNvPr id="287753" name="AutoShape 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rgbClr val="5279C6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 algn="r">
                <a:defRPr/>
              </a:pPr>
              <a:endParaRPr lang="ru-RU" sz="1800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11272" name="AutoShape 1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r"/>
                <a:endParaRPr lang="ru-RU" sz="1800"/>
              </a:p>
            </p:txBody>
          </p:sp>
          <p:sp>
            <p:nvSpPr>
              <p:cNvPr id="11273" name="AutoShape 1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r"/>
                <a:endParaRPr lang="ru-RU" sz="1800"/>
              </a:p>
            </p:txBody>
          </p:sp>
        </p:grpSp>
      </p:grpSp>
      <p:sp>
        <p:nvSpPr>
          <p:cNvPr id="168969" name="Rectangle 2"/>
          <p:cNvSpPr>
            <a:spLocks noChangeArrowheads="1"/>
          </p:cNvSpPr>
          <p:nvPr/>
        </p:nvSpPr>
        <p:spPr bwMode="auto">
          <a:xfrm>
            <a:off x="323850" y="404813"/>
            <a:ext cx="82296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hlinkClick r:id="rId2" action="ppaction://hlinksldjump"/>
              </a:rPr>
              <a:t>Логические УУД</a:t>
            </a:r>
            <a:endParaRPr lang="ru-RU" sz="36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2"/>
          <p:cNvSpPr>
            <a:spLocks noEditPoints="1"/>
          </p:cNvSpPr>
          <p:nvPr/>
        </p:nvSpPr>
        <p:spPr bwMode="gray">
          <a:xfrm rot="-645533">
            <a:off x="2355850" y="2905125"/>
            <a:ext cx="3132138" cy="2781300"/>
          </a:xfrm>
          <a:custGeom>
            <a:avLst/>
            <a:gdLst>
              <a:gd name="T0" fmla="*/ 2147483647 w 2820"/>
              <a:gd name="T1" fmla="*/ 2147483647 h 2912"/>
              <a:gd name="T2" fmla="*/ 2147483647 w 2820"/>
              <a:gd name="T3" fmla="*/ 2147483647 h 2912"/>
              <a:gd name="T4" fmla="*/ 2147483647 w 2820"/>
              <a:gd name="T5" fmla="*/ 2147483647 h 2912"/>
              <a:gd name="T6" fmla="*/ 2147483647 w 2820"/>
              <a:gd name="T7" fmla="*/ 2147483647 h 2912"/>
              <a:gd name="T8" fmla="*/ 2147483647 w 2820"/>
              <a:gd name="T9" fmla="*/ 2147483647 h 2912"/>
              <a:gd name="T10" fmla="*/ 2147483647 w 2820"/>
              <a:gd name="T11" fmla="*/ 2147483647 h 2912"/>
              <a:gd name="T12" fmla="*/ 2147483647 w 2820"/>
              <a:gd name="T13" fmla="*/ 2147483647 h 2912"/>
              <a:gd name="T14" fmla="*/ 2147483647 w 2820"/>
              <a:gd name="T15" fmla="*/ 2147483647 h 2912"/>
              <a:gd name="T16" fmla="*/ 0 w 2820"/>
              <a:gd name="T17" fmla="*/ 2147483647 h 2912"/>
              <a:gd name="T18" fmla="*/ 2147483647 w 2820"/>
              <a:gd name="T19" fmla="*/ 2147483647 h 2912"/>
              <a:gd name="T20" fmla="*/ 2147483647 w 2820"/>
              <a:gd name="T21" fmla="*/ 2147483647 h 2912"/>
              <a:gd name="T22" fmla="*/ 2147483647 w 2820"/>
              <a:gd name="T23" fmla="*/ 2147483647 h 2912"/>
              <a:gd name="T24" fmla="*/ 2147483647 w 2820"/>
              <a:gd name="T25" fmla="*/ 2147483647 h 2912"/>
              <a:gd name="T26" fmla="*/ 2147483647 w 2820"/>
              <a:gd name="T27" fmla="*/ 2147483647 h 2912"/>
              <a:gd name="T28" fmla="*/ 2147483647 w 2820"/>
              <a:gd name="T29" fmla="*/ 2147483647 h 2912"/>
              <a:gd name="T30" fmla="*/ 2147483647 w 2820"/>
              <a:gd name="T31" fmla="*/ 2147483647 h 2912"/>
              <a:gd name="T32" fmla="*/ 2147483647 w 2820"/>
              <a:gd name="T33" fmla="*/ 2147483647 h 2912"/>
              <a:gd name="T34" fmla="*/ 2147483647 w 2820"/>
              <a:gd name="T35" fmla="*/ 2147483647 h 2912"/>
              <a:gd name="T36" fmla="*/ 2147483647 w 2820"/>
              <a:gd name="T37" fmla="*/ 2147483647 h 2912"/>
              <a:gd name="T38" fmla="*/ 2147483647 w 2820"/>
              <a:gd name="T39" fmla="*/ 2147483647 h 2912"/>
              <a:gd name="T40" fmla="*/ 2147483647 w 2820"/>
              <a:gd name="T41" fmla="*/ 2147483647 h 2912"/>
              <a:gd name="T42" fmla="*/ 2147483647 w 2820"/>
              <a:gd name="T43" fmla="*/ 2147483647 h 2912"/>
              <a:gd name="T44" fmla="*/ 2147483647 w 2820"/>
              <a:gd name="T45" fmla="*/ 2147483647 h 2912"/>
              <a:gd name="T46" fmla="*/ 2147483647 w 2820"/>
              <a:gd name="T47" fmla="*/ 2147483647 h 2912"/>
              <a:gd name="T48" fmla="*/ 2147483647 w 2820"/>
              <a:gd name="T49" fmla="*/ 2147483647 h 2912"/>
              <a:gd name="T50" fmla="*/ 2147483647 w 2820"/>
              <a:gd name="T51" fmla="*/ 2147483647 h 2912"/>
              <a:gd name="T52" fmla="*/ 2147483647 w 2820"/>
              <a:gd name="T53" fmla="*/ 2147483647 h 2912"/>
              <a:gd name="T54" fmla="*/ 2147483647 w 2820"/>
              <a:gd name="T55" fmla="*/ 2147483647 h 2912"/>
              <a:gd name="T56" fmla="*/ 2147483647 w 2820"/>
              <a:gd name="T57" fmla="*/ 2147483647 h 2912"/>
              <a:gd name="T58" fmla="*/ 2147483647 w 2820"/>
              <a:gd name="T59" fmla="*/ 2147483647 h 2912"/>
              <a:gd name="T60" fmla="*/ 2147483647 w 2820"/>
              <a:gd name="T61" fmla="*/ 2147483647 h 2912"/>
              <a:gd name="T62" fmla="*/ 2147483647 w 2820"/>
              <a:gd name="T63" fmla="*/ 2147483647 h 2912"/>
              <a:gd name="T64" fmla="*/ 2147483647 w 2820"/>
              <a:gd name="T65" fmla="*/ 2147483647 h 2912"/>
              <a:gd name="T66" fmla="*/ 2147483647 w 2820"/>
              <a:gd name="T67" fmla="*/ 2147483647 h 2912"/>
              <a:gd name="T68" fmla="*/ 2147483647 w 2820"/>
              <a:gd name="T69" fmla="*/ 2147483647 h 2912"/>
              <a:gd name="T70" fmla="*/ 2147483647 w 2820"/>
              <a:gd name="T71" fmla="*/ 2147483647 h 2912"/>
              <a:gd name="T72" fmla="*/ 2147483647 w 2820"/>
              <a:gd name="T73" fmla="*/ 2147483647 h 2912"/>
              <a:gd name="T74" fmla="*/ 2147483647 w 2820"/>
              <a:gd name="T75" fmla="*/ 2147483647 h 2912"/>
              <a:gd name="T76" fmla="*/ 2147483647 w 2820"/>
              <a:gd name="T77" fmla="*/ 2147483647 h 2912"/>
              <a:gd name="T78" fmla="*/ 2147483647 w 2820"/>
              <a:gd name="T79" fmla="*/ 2147483647 h 2912"/>
              <a:gd name="T80" fmla="*/ 2147483647 w 2820"/>
              <a:gd name="T81" fmla="*/ 2147483647 h 2912"/>
              <a:gd name="T82" fmla="*/ 2147483647 w 2820"/>
              <a:gd name="T83" fmla="*/ 2147483647 h 2912"/>
              <a:gd name="T84" fmla="*/ 2147483647 w 2820"/>
              <a:gd name="T85" fmla="*/ 2147483647 h 2912"/>
              <a:gd name="T86" fmla="*/ 2147483647 w 2820"/>
              <a:gd name="T87" fmla="*/ 2147483647 h 2912"/>
              <a:gd name="T88" fmla="*/ 2147483647 w 2820"/>
              <a:gd name="T89" fmla="*/ 2147483647 h 2912"/>
              <a:gd name="T90" fmla="*/ 2147483647 w 2820"/>
              <a:gd name="T91" fmla="*/ 0 h 2912"/>
              <a:gd name="T92" fmla="*/ 2147483647 w 2820"/>
              <a:gd name="T93" fmla="*/ 2147483647 h 2912"/>
              <a:gd name="T94" fmla="*/ 2147483647 w 2820"/>
              <a:gd name="T95" fmla="*/ 2147483647 h 291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820"/>
              <a:gd name="T145" fmla="*/ 0 h 2912"/>
              <a:gd name="T146" fmla="*/ 2820 w 2820"/>
              <a:gd name="T147" fmla="*/ 2912 h 291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rgbClr val="CC9900"/>
              </a:gs>
              <a:gs pos="50000">
                <a:srgbClr val="EAD88A"/>
              </a:gs>
              <a:gs pos="100000">
                <a:srgbClr val="CC9900"/>
              </a:gs>
            </a:gsLst>
            <a:lin ang="2700000" scaled="1"/>
          </a:gradFill>
          <a:ln w="9525">
            <a:round/>
            <a:headEnd/>
            <a:tailEnd/>
          </a:ln>
          <a:scene3d>
            <a:camera prst="legacyPerspectiveFront">
              <a:rot lat="1500000" lon="20099966" rev="0"/>
            </a:camera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rgbClr val="CC9900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2291" name="Freeform 3"/>
          <p:cNvSpPr>
            <a:spLocks noEditPoints="1"/>
          </p:cNvSpPr>
          <p:nvPr/>
        </p:nvSpPr>
        <p:spPr bwMode="gray">
          <a:xfrm rot="10552877">
            <a:off x="3511550" y="1816100"/>
            <a:ext cx="3314700" cy="2692400"/>
          </a:xfrm>
          <a:custGeom>
            <a:avLst/>
            <a:gdLst>
              <a:gd name="T0" fmla="*/ 2147483647 w 2820"/>
              <a:gd name="T1" fmla="*/ 2147483647 h 2912"/>
              <a:gd name="T2" fmla="*/ 2147483647 w 2820"/>
              <a:gd name="T3" fmla="*/ 2147483647 h 2912"/>
              <a:gd name="T4" fmla="*/ 2147483647 w 2820"/>
              <a:gd name="T5" fmla="*/ 2147483647 h 2912"/>
              <a:gd name="T6" fmla="*/ 2147483647 w 2820"/>
              <a:gd name="T7" fmla="*/ 2147483647 h 2912"/>
              <a:gd name="T8" fmla="*/ 2147483647 w 2820"/>
              <a:gd name="T9" fmla="*/ 2147483647 h 2912"/>
              <a:gd name="T10" fmla="*/ 2147483647 w 2820"/>
              <a:gd name="T11" fmla="*/ 2147483647 h 2912"/>
              <a:gd name="T12" fmla="*/ 2147483647 w 2820"/>
              <a:gd name="T13" fmla="*/ 2147483647 h 2912"/>
              <a:gd name="T14" fmla="*/ 2147483647 w 2820"/>
              <a:gd name="T15" fmla="*/ 2147483647 h 2912"/>
              <a:gd name="T16" fmla="*/ 0 w 2820"/>
              <a:gd name="T17" fmla="*/ 2147483647 h 2912"/>
              <a:gd name="T18" fmla="*/ 2147483647 w 2820"/>
              <a:gd name="T19" fmla="*/ 2147483647 h 2912"/>
              <a:gd name="T20" fmla="*/ 2147483647 w 2820"/>
              <a:gd name="T21" fmla="*/ 2147483647 h 2912"/>
              <a:gd name="T22" fmla="*/ 2147483647 w 2820"/>
              <a:gd name="T23" fmla="*/ 2147483647 h 2912"/>
              <a:gd name="T24" fmla="*/ 2147483647 w 2820"/>
              <a:gd name="T25" fmla="*/ 2147483647 h 2912"/>
              <a:gd name="T26" fmla="*/ 2147483647 w 2820"/>
              <a:gd name="T27" fmla="*/ 2147483647 h 2912"/>
              <a:gd name="T28" fmla="*/ 2147483647 w 2820"/>
              <a:gd name="T29" fmla="*/ 2147483647 h 2912"/>
              <a:gd name="T30" fmla="*/ 2147483647 w 2820"/>
              <a:gd name="T31" fmla="*/ 2147483647 h 2912"/>
              <a:gd name="T32" fmla="*/ 2147483647 w 2820"/>
              <a:gd name="T33" fmla="*/ 2147483647 h 2912"/>
              <a:gd name="T34" fmla="*/ 2147483647 w 2820"/>
              <a:gd name="T35" fmla="*/ 2147483647 h 2912"/>
              <a:gd name="T36" fmla="*/ 2147483647 w 2820"/>
              <a:gd name="T37" fmla="*/ 2147483647 h 2912"/>
              <a:gd name="T38" fmla="*/ 2147483647 w 2820"/>
              <a:gd name="T39" fmla="*/ 2147483647 h 2912"/>
              <a:gd name="T40" fmla="*/ 2147483647 w 2820"/>
              <a:gd name="T41" fmla="*/ 2147483647 h 2912"/>
              <a:gd name="T42" fmla="*/ 2147483647 w 2820"/>
              <a:gd name="T43" fmla="*/ 2147483647 h 2912"/>
              <a:gd name="T44" fmla="*/ 2147483647 w 2820"/>
              <a:gd name="T45" fmla="*/ 2147483647 h 2912"/>
              <a:gd name="T46" fmla="*/ 2147483647 w 2820"/>
              <a:gd name="T47" fmla="*/ 2147483647 h 2912"/>
              <a:gd name="T48" fmla="*/ 2147483647 w 2820"/>
              <a:gd name="T49" fmla="*/ 2147483647 h 2912"/>
              <a:gd name="T50" fmla="*/ 2147483647 w 2820"/>
              <a:gd name="T51" fmla="*/ 2147483647 h 2912"/>
              <a:gd name="T52" fmla="*/ 2147483647 w 2820"/>
              <a:gd name="T53" fmla="*/ 2147483647 h 2912"/>
              <a:gd name="T54" fmla="*/ 2147483647 w 2820"/>
              <a:gd name="T55" fmla="*/ 2147483647 h 2912"/>
              <a:gd name="T56" fmla="*/ 2147483647 w 2820"/>
              <a:gd name="T57" fmla="*/ 2147483647 h 2912"/>
              <a:gd name="T58" fmla="*/ 2147483647 w 2820"/>
              <a:gd name="T59" fmla="*/ 2147483647 h 2912"/>
              <a:gd name="T60" fmla="*/ 2147483647 w 2820"/>
              <a:gd name="T61" fmla="*/ 2147483647 h 2912"/>
              <a:gd name="T62" fmla="*/ 2147483647 w 2820"/>
              <a:gd name="T63" fmla="*/ 2147483647 h 2912"/>
              <a:gd name="T64" fmla="*/ 2147483647 w 2820"/>
              <a:gd name="T65" fmla="*/ 2147483647 h 2912"/>
              <a:gd name="T66" fmla="*/ 2147483647 w 2820"/>
              <a:gd name="T67" fmla="*/ 2147483647 h 2912"/>
              <a:gd name="T68" fmla="*/ 2147483647 w 2820"/>
              <a:gd name="T69" fmla="*/ 2147483647 h 2912"/>
              <a:gd name="T70" fmla="*/ 2147483647 w 2820"/>
              <a:gd name="T71" fmla="*/ 2147483647 h 2912"/>
              <a:gd name="T72" fmla="*/ 2147483647 w 2820"/>
              <a:gd name="T73" fmla="*/ 2147483647 h 2912"/>
              <a:gd name="T74" fmla="*/ 2147483647 w 2820"/>
              <a:gd name="T75" fmla="*/ 2147483647 h 2912"/>
              <a:gd name="T76" fmla="*/ 2147483647 w 2820"/>
              <a:gd name="T77" fmla="*/ 2147483647 h 2912"/>
              <a:gd name="T78" fmla="*/ 2147483647 w 2820"/>
              <a:gd name="T79" fmla="*/ 2147483647 h 2912"/>
              <a:gd name="T80" fmla="*/ 2147483647 w 2820"/>
              <a:gd name="T81" fmla="*/ 2147483647 h 2912"/>
              <a:gd name="T82" fmla="*/ 2147483647 w 2820"/>
              <a:gd name="T83" fmla="*/ 2147483647 h 2912"/>
              <a:gd name="T84" fmla="*/ 2147483647 w 2820"/>
              <a:gd name="T85" fmla="*/ 2147483647 h 2912"/>
              <a:gd name="T86" fmla="*/ 2147483647 w 2820"/>
              <a:gd name="T87" fmla="*/ 2147483647 h 2912"/>
              <a:gd name="T88" fmla="*/ 2147483647 w 2820"/>
              <a:gd name="T89" fmla="*/ 2147483647 h 2912"/>
              <a:gd name="T90" fmla="*/ 2147483647 w 2820"/>
              <a:gd name="T91" fmla="*/ 0 h 2912"/>
              <a:gd name="T92" fmla="*/ 2147483647 w 2820"/>
              <a:gd name="T93" fmla="*/ 2147483647 h 2912"/>
              <a:gd name="T94" fmla="*/ 2147483647 w 2820"/>
              <a:gd name="T95" fmla="*/ 2147483647 h 291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820"/>
              <a:gd name="T145" fmla="*/ 0 h 2912"/>
              <a:gd name="T146" fmla="*/ 2820 w 2820"/>
              <a:gd name="T147" fmla="*/ 2912 h 291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rgbClr val="4996E3"/>
              </a:gs>
              <a:gs pos="50000">
                <a:srgbClr val="AFCEF7"/>
              </a:gs>
              <a:gs pos="100000">
                <a:srgbClr val="4996E3"/>
              </a:gs>
            </a:gsLst>
            <a:lin ang="2700000" scaled="1"/>
          </a:gradFill>
          <a:ln w="9525">
            <a:round/>
            <a:headEnd/>
            <a:tailEnd/>
          </a:ln>
          <a:scene3d>
            <a:camera prst="legacyPerspectiveFront">
              <a:rot lat="1500000" lon="20099966" rev="0"/>
            </a:camera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rgbClr val="4996E3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2292" name="Номер слайда 6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3183CA1-AAD6-47B9-A9E1-4EEE39B6818F}" type="slidenum">
              <a:rPr lang="ru-RU" sz="1400"/>
              <a:pPr algn="r"/>
              <a:t>16</a:t>
            </a:fld>
            <a:endParaRPr lang="ru-RU" sz="1400"/>
          </a:p>
        </p:txBody>
      </p:sp>
      <p:pic>
        <p:nvPicPr>
          <p:cNvPr id="12293" name="Picture 5" descr="defaul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738" y="3068638"/>
            <a:ext cx="1081087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14282" y="214290"/>
            <a:ext cx="8642350" cy="1223962"/>
            <a:chOff x="720" y="1392"/>
            <a:chExt cx="4058" cy="480"/>
          </a:xfrm>
        </p:grpSpPr>
        <p:sp>
          <p:nvSpPr>
            <p:cNvPr id="287753" name="AutoShape 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92157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ru-RU" sz="1800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287755" name="AutoShape 1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 sz="1800"/>
              </a:p>
            </p:txBody>
          </p:sp>
          <p:sp>
            <p:nvSpPr>
              <p:cNvPr id="287756" name="AutoShape 1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 sz="1800"/>
              </a:p>
            </p:txBody>
          </p:sp>
        </p:grpSp>
      </p:grpSp>
      <p:sp>
        <p:nvSpPr>
          <p:cNvPr id="169995" name="Text Box 11"/>
          <p:cNvSpPr txBox="1">
            <a:spLocks noChangeArrowheads="1"/>
          </p:cNvSpPr>
          <p:nvPr/>
        </p:nvSpPr>
        <p:spPr bwMode="auto">
          <a:xfrm>
            <a:off x="395288" y="404813"/>
            <a:ext cx="82962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Постановка и решение проблем</a:t>
            </a:r>
          </a:p>
          <a:p>
            <a:pPr>
              <a:defRPr/>
            </a:pPr>
            <a:endParaRPr lang="ru-RU" dirty="0"/>
          </a:p>
        </p:txBody>
      </p: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5148263" y="5013325"/>
            <a:ext cx="3816350" cy="1584325"/>
            <a:chOff x="720" y="1392"/>
            <a:chExt cx="4058" cy="480"/>
          </a:xfrm>
        </p:grpSpPr>
        <p:sp>
          <p:nvSpPr>
            <p:cNvPr id="2" name="AutoShape 1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ru-RU" sz="1800"/>
            </a:p>
          </p:txBody>
        </p:sp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3" name="AutoShape 2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 sz="1800"/>
              </a:p>
            </p:txBody>
          </p:sp>
          <p:sp>
            <p:nvSpPr>
              <p:cNvPr id="4" name="AutoShape 2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 sz="1800"/>
              </a:p>
            </p:txBody>
          </p:sp>
        </p:grpSp>
      </p:grp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4932363" y="5157788"/>
            <a:ext cx="43910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CC"/>
                </a:solidFill>
              </a:rPr>
              <a:t>самостоятельное создание способов решения проблем</a:t>
            </a:r>
            <a:endParaRPr lang="en-US" sz="2800" b="1">
              <a:solidFill>
                <a:srgbClr val="0000CC"/>
              </a:solidFill>
              <a:latin typeface="Verdana" pitchFamily="34" charset="0"/>
            </a:endParaRPr>
          </a:p>
        </p:txBody>
      </p:sp>
      <p:grpSp>
        <p:nvGrpSpPr>
          <p:cNvPr id="9" name="Group 18"/>
          <p:cNvGrpSpPr>
            <a:grpSpLocks/>
          </p:cNvGrpSpPr>
          <p:nvPr/>
        </p:nvGrpSpPr>
        <p:grpSpPr bwMode="auto">
          <a:xfrm>
            <a:off x="214282" y="1428736"/>
            <a:ext cx="3240087" cy="1368425"/>
            <a:chOff x="720" y="1392"/>
            <a:chExt cx="4058" cy="480"/>
          </a:xfrm>
        </p:grpSpPr>
        <p:sp>
          <p:nvSpPr>
            <p:cNvPr id="287763" name="AutoShape 1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ru-RU" sz="1800"/>
            </a:p>
          </p:txBody>
        </p:sp>
        <p:grpSp>
          <p:nvGrpSpPr>
            <p:cNvPr id="10" name="Group 2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287765" name="AutoShape 2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79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 sz="1800"/>
              </a:p>
            </p:txBody>
          </p:sp>
          <p:sp>
            <p:nvSpPr>
              <p:cNvPr id="287766" name="AutoShape 2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79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 sz="1800"/>
              </a:p>
            </p:txBody>
          </p:sp>
        </p:grpSp>
      </p:grpSp>
      <p:sp>
        <p:nvSpPr>
          <p:cNvPr id="12299" name="Text Box 5"/>
          <p:cNvSpPr txBox="1">
            <a:spLocks noChangeArrowheads="1"/>
          </p:cNvSpPr>
          <p:nvPr/>
        </p:nvSpPr>
        <p:spPr bwMode="auto">
          <a:xfrm>
            <a:off x="-252413" y="1628775"/>
            <a:ext cx="39608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0000CC"/>
                </a:solidFill>
              </a:rPr>
              <a:t>формулирование проблемы</a:t>
            </a:r>
            <a:endParaRPr lang="en-US" sz="28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pic>
        <p:nvPicPr>
          <p:cNvPr id="12300" name="Picture 24" descr="a5723e375e1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12000"/>
          </a:blip>
          <a:srcRect/>
          <a:stretch>
            <a:fillRect/>
          </a:stretch>
        </p:blipFill>
        <p:spPr bwMode="auto">
          <a:xfrm>
            <a:off x="6948488" y="2133600"/>
            <a:ext cx="1684337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25" descr="32-2102-2scool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12000" contrast="18000"/>
          </a:blip>
          <a:srcRect/>
          <a:stretch>
            <a:fillRect/>
          </a:stretch>
        </p:blipFill>
        <p:spPr bwMode="auto">
          <a:xfrm>
            <a:off x="323850" y="4076700"/>
            <a:ext cx="1716088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gray">
          <a:xfrm>
            <a:off x="2590800" y="2133600"/>
            <a:ext cx="4038600" cy="3962400"/>
          </a:xfrm>
          <a:prstGeom prst="ellipse">
            <a:avLst/>
          </a:prstGeom>
          <a:gradFill rotWithShape="1">
            <a:gsLst>
              <a:gs pos="0">
                <a:srgbClr val="CCECFF"/>
              </a:gs>
              <a:gs pos="100000">
                <a:srgbClr val="FFFFFF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81400" y="3124200"/>
            <a:ext cx="2057400" cy="2133600"/>
            <a:chOff x="2016" y="1920"/>
            <a:chExt cx="1680" cy="1680"/>
          </a:xfrm>
        </p:grpSpPr>
        <p:sp>
          <p:nvSpPr>
            <p:cNvPr id="13369" name="Oval 5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00CC99"/>
                </a:gs>
                <a:gs pos="100000">
                  <a:srgbClr val="005D46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3370" name="Freeform 6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905 w 1321"/>
                <a:gd name="T1" fmla="*/ 44 h 712"/>
                <a:gd name="T2" fmla="*/ 916 w 1321"/>
                <a:gd name="T3" fmla="*/ 48 h 712"/>
                <a:gd name="T4" fmla="*/ 919 w 1321"/>
                <a:gd name="T5" fmla="*/ 53 h 712"/>
                <a:gd name="T6" fmla="*/ 914 w 1321"/>
                <a:gd name="T7" fmla="*/ 57 h 712"/>
                <a:gd name="T8" fmla="*/ 903 w 1321"/>
                <a:gd name="T9" fmla="*/ 61 h 712"/>
                <a:gd name="T10" fmla="*/ 885 w 1321"/>
                <a:gd name="T11" fmla="*/ 64 h 712"/>
                <a:gd name="T12" fmla="*/ 861 w 1321"/>
                <a:gd name="T13" fmla="*/ 67 h 712"/>
                <a:gd name="T14" fmla="*/ 832 w 1321"/>
                <a:gd name="T15" fmla="*/ 69 h 712"/>
                <a:gd name="T16" fmla="*/ 798 w 1321"/>
                <a:gd name="T17" fmla="*/ 72 h 712"/>
                <a:gd name="T18" fmla="*/ 759 w 1321"/>
                <a:gd name="T19" fmla="*/ 74 h 712"/>
                <a:gd name="T20" fmla="*/ 717 w 1321"/>
                <a:gd name="T21" fmla="*/ 75 h 712"/>
                <a:gd name="T22" fmla="*/ 673 w 1321"/>
                <a:gd name="T23" fmla="*/ 76 h 712"/>
                <a:gd name="T24" fmla="*/ 624 w 1321"/>
                <a:gd name="T25" fmla="*/ 77 h 712"/>
                <a:gd name="T26" fmla="*/ 574 w 1321"/>
                <a:gd name="T27" fmla="*/ 78 h 712"/>
                <a:gd name="T28" fmla="*/ 553 w 1321"/>
                <a:gd name="T29" fmla="*/ 79 h 712"/>
                <a:gd name="T30" fmla="*/ 331 w 1321"/>
                <a:gd name="T31" fmla="*/ 79 h 712"/>
                <a:gd name="T32" fmla="*/ 328 w 1321"/>
                <a:gd name="T33" fmla="*/ 79 h 712"/>
                <a:gd name="T34" fmla="*/ 284 w 1321"/>
                <a:gd name="T35" fmla="*/ 78 h 712"/>
                <a:gd name="T36" fmla="*/ 242 w 1321"/>
                <a:gd name="T37" fmla="*/ 77 h 712"/>
                <a:gd name="T38" fmla="*/ 203 w 1321"/>
                <a:gd name="T39" fmla="*/ 77 h 712"/>
                <a:gd name="T40" fmla="*/ 165 w 1321"/>
                <a:gd name="T41" fmla="*/ 75 h 712"/>
                <a:gd name="T42" fmla="*/ 129 w 1321"/>
                <a:gd name="T43" fmla="*/ 75 h 712"/>
                <a:gd name="T44" fmla="*/ 100 w 1321"/>
                <a:gd name="T45" fmla="*/ 73 h 712"/>
                <a:gd name="T46" fmla="*/ 71 w 1321"/>
                <a:gd name="T47" fmla="*/ 71 h 712"/>
                <a:gd name="T48" fmla="*/ 48 w 1321"/>
                <a:gd name="T49" fmla="*/ 69 h 712"/>
                <a:gd name="T50" fmla="*/ 26 w 1321"/>
                <a:gd name="T51" fmla="*/ 67 h 712"/>
                <a:gd name="T52" fmla="*/ 18 w 1321"/>
                <a:gd name="T53" fmla="*/ 64 h 712"/>
                <a:gd name="T54" fmla="*/ 6 w 1321"/>
                <a:gd name="T55" fmla="*/ 61 h 712"/>
                <a:gd name="T56" fmla="*/ 0 w 1321"/>
                <a:gd name="T57" fmla="*/ 58 h 712"/>
                <a:gd name="T58" fmla="*/ 0 w 1321"/>
                <a:gd name="T59" fmla="*/ 57 h 712"/>
                <a:gd name="T60" fmla="*/ 4 w 1321"/>
                <a:gd name="T61" fmla="*/ 53 h 712"/>
                <a:gd name="T62" fmla="*/ 16 w 1321"/>
                <a:gd name="T63" fmla="*/ 48 h 712"/>
                <a:gd name="T64" fmla="*/ 32 w 1321"/>
                <a:gd name="T65" fmla="*/ 41 h 712"/>
                <a:gd name="T66" fmla="*/ 67 w 1321"/>
                <a:gd name="T67" fmla="*/ 33 h 712"/>
                <a:gd name="T68" fmla="*/ 104 w 1321"/>
                <a:gd name="T69" fmla="*/ 26 h 712"/>
                <a:gd name="T70" fmla="*/ 142 w 1321"/>
                <a:gd name="T71" fmla="*/ 19 h 712"/>
                <a:gd name="T72" fmla="*/ 187 w 1321"/>
                <a:gd name="T73" fmla="*/ 13 h 712"/>
                <a:gd name="T74" fmla="*/ 237 w 1321"/>
                <a:gd name="T75" fmla="*/ 9 h 712"/>
                <a:gd name="T76" fmla="*/ 288 w 1321"/>
                <a:gd name="T77" fmla="*/ 4 h 712"/>
                <a:gd name="T78" fmla="*/ 346 w 1321"/>
                <a:gd name="T79" fmla="*/ 4 h 712"/>
                <a:gd name="T80" fmla="*/ 404 w 1321"/>
                <a:gd name="T81" fmla="*/ 4 h 712"/>
                <a:gd name="T82" fmla="*/ 465 w 1321"/>
                <a:gd name="T83" fmla="*/ 0 h 712"/>
                <a:gd name="T84" fmla="*/ 465 w 1321"/>
                <a:gd name="T85" fmla="*/ 0 h 712"/>
                <a:gd name="T86" fmla="*/ 528 w 1321"/>
                <a:gd name="T87" fmla="*/ 4 h 712"/>
                <a:gd name="T88" fmla="*/ 589 w 1321"/>
                <a:gd name="T89" fmla="*/ 4 h 712"/>
                <a:gd name="T90" fmla="*/ 648 w 1321"/>
                <a:gd name="T91" fmla="*/ 5 h 712"/>
                <a:gd name="T92" fmla="*/ 703 w 1321"/>
                <a:gd name="T93" fmla="*/ 10 h 712"/>
                <a:gd name="T94" fmla="*/ 752 w 1321"/>
                <a:gd name="T95" fmla="*/ 15 h 712"/>
                <a:gd name="T96" fmla="*/ 799 w 1321"/>
                <a:gd name="T97" fmla="*/ 21 h 712"/>
                <a:gd name="T98" fmla="*/ 840 w 1321"/>
                <a:gd name="T99" fmla="*/ 28 h 712"/>
                <a:gd name="T100" fmla="*/ 875 w 1321"/>
                <a:gd name="T101" fmla="*/ 36 h 712"/>
                <a:gd name="T102" fmla="*/ 905 w 1321"/>
                <a:gd name="T103" fmla="*/ 44 h 712"/>
                <a:gd name="T104" fmla="*/ 905 w 1321"/>
                <a:gd name="T105" fmla="*/ 44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00CC99"/>
                </a:gs>
              </a:gsLst>
              <a:lin ang="54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2295" name="Text Box 7"/>
          <p:cNvSpPr txBox="1">
            <a:spLocks noChangeArrowheads="1"/>
          </p:cNvSpPr>
          <p:nvPr/>
        </p:nvSpPr>
        <p:spPr bwMode="gray">
          <a:xfrm>
            <a:off x="4067175" y="3933825"/>
            <a:ext cx="10779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УУД</a:t>
            </a:r>
            <a:endParaRPr lang="en-US" sz="36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191000" y="1727200"/>
            <a:ext cx="685800" cy="658813"/>
            <a:chOff x="2640" y="1088"/>
            <a:chExt cx="432" cy="415"/>
          </a:xfrm>
        </p:grpSpPr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640" y="1088"/>
              <a:ext cx="432" cy="415"/>
              <a:chOff x="2016" y="1920"/>
              <a:chExt cx="1680" cy="1680"/>
            </a:xfrm>
          </p:grpSpPr>
          <p:sp>
            <p:nvSpPr>
              <p:cNvPr id="13367" name="Oval 10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6C5600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1800"/>
              </a:p>
            </p:txBody>
          </p:sp>
          <p:sp>
            <p:nvSpPr>
              <p:cNvPr id="13368" name="Freeform 11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05 w 1321"/>
                  <a:gd name="T1" fmla="*/ 44 h 712"/>
                  <a:gd name="T2" fmla="*/ 916 w 1321"/>
                  <a:gd name="T3" fmla="*/ 48 h 712"/>
                  <a:gd name="T4" fmla="*/ 919 w 1321"/>
                  <a:gd name="T5" fmla="*/ 53 h 712"/>
                  <a:gd name="T6" fmla="*/ 914 w 1321"/>
                  <a:gd name="T7" fmla="*/ 57 h 712"/>
                  <a:gd name="T8" fmla="*/ 903 w 1321"/>
                  <a:gd name="T9" fmla="*/ 61 h 712"/>
                  <a:gd name="T10" fmla="*/ 885 w 1321"/>
                  <a:gd name="T11" fmla="*/ 64 h 712"/>
                  <a:gd name="T12" fmla="*/ 861 w 1321"/>
                  <a:gd name="T13" fmla="*/ 67 h 712"/>
                  <a:gd name="T14" fmla="*/ 832 w 1321"/>
                  <a:gd name="T15" fmla="*/ 69 h 712"/>
                  <a:gd name="T16" fmla="*/ 798 w 1321"/>
                  <a:gd name="T17" fmla="*/ 72 h 712"/>
                  <a:gd name="T18" fmla="*/ 759 w 1321"/>
                  <a:gd name="T19" fmla="*/ 74 h 712"/>
                  <a:gd name="T20" fmla="*/ 717 w 1321"/>
                  <a:gd name="T21" fmla="*/ 75 h 712"/>
                  <a:gd name="T22" fmla="*/ 673 w 1321"/>
                  <a:gd name="T23" fmla="*/ 76 h 712"/>
                  <a:gd name="T24" fmla="*/ 624 w 1321"/>
                  <a:gd name="T25" fmla="*/ 77 h 712"/>
                  <a:gd name="T26" fmla="*/ 574 w 1321"/>
                  <a:gd name="T27" fmla="*/ 78 h 712"/>
                  <a:gd name="T28" fmla="*/ 553 w 1321"/>
                  <a:gd name="T29" fmla="*/ 79 h 712"/>
                  <a:gd name="T30" fmla="*/ 331 w 1321"/>
                  <a:gd name="T31" fmla="*/ 79 h 712"/>
                  <a:gd name="T32" fmla="*/ 328 w 1321"/>
                  <a:gd name="T33" fmla="*/ 79 h 712"/>
                  <a:gd name="T34" fmla="*/ 284 w 1321"/>
                  <a:gd name="T35" fmla="*/ 78 h 712"/>
                  <a:gd name="T36" fmla="*/ 242 w 1321"/>
                  <a:gd name="T37" fmla="*/ 77 h 712"/>
                  <a:gd name="T38" fmla="*/ 203 w 1321"/>
                  <a:gd name="T39" fmla="*/ 77 h 712"/>
                  <a:gd name="T40" fmla="*/ 165 w 1321"/>
                  <a:gd name="T41" fmla="*/ 75 h 712"/>
                  <a:gd name="T42" fmla="*/ 129 w 1321"/>
                  <a:gd name="T43" fmla="*/ 75 h 712"/>
                  <a:gd name="T44" fmla="*/ 100 w 1321"/>
                  <a:gd name="T45" fmla="*/ 73 h 712"/>
                  <a:gd name="T46" fmla="*/ 71 w 1321"/>
                  <a:gd name="T47" fmla="*/ 71 h 712"/>
                  <a:gd name="T48" fmla="*/ 48 w 1321"/>
                  <a:gd name="T49" fmla="*/ 69 h 712"/>
                  <a:gd name="T50" fmla="*/ 26 w 1321"/>
                  <a:gd name="T51" fmla="*/ 67 h 712"/>
                  <a:gd name="T52" fmla="*/ 18 w 1321"/>
                  <a:gd name="T53" fmla="*/ 64 h 712"/>
                  <a:gd name="T54" fmla="*/ 6 w 1321"/>
                  <a:gd name="T55" fmla="*/ 61 h 712"/>
                  <a:gd name="T56" fmla="*/ 0 w 1321"/>
                  <a:gd name="T57" fmla="*/ 58 h 712"/>
                  <a:gd name="T58" fmla="*/ 0 w 1321"/>
                  <a:gd name="T59" fmla="*/ 57 h 712"/>
                  <a:gd name="T60" fmla="*/ 4 w 1321"/>
                  <a:gd name="T61" fmla="*/ 53 h 712"/>
                  <a:gd name="T62" fmla="*/ 16 w 1321"/>
                  <a:gd name="T63" fmla="*/ 48 h 712"/>
                  <a:gd name="T64" fmla="*/ 32 w 1321"/>
                  <a:gd name="T65" fmla="*/ 41 h 712"/>
                  <a:gd name="T66" fmla="*/ 67 w 1321"/>
                  <a:gd name="T67" fmla="*/ 33 h 712"/>
                  <a:gd name="T68" fmla="*/ 104 w 1321"/>
                  <a:gd name="T69" fmla="*/ 26 h 712"/>
                  <a:gd name="T70" fmla="*/ 142 w 1321"/>
                  <a:gd name="T71" fmla="*/ 19 h 712"/>
                  <a:gd name="T72" fmla="*/ 187 w 1321"/>
                  <a:gd name="T73" fmla="*/ 13 h 712"/>
                  <a:gd name="T74" fmla="*/ 237 w 1321"/>
                  <a:gd name="T75" fmla="*/ 9 h 712"/>
                  <a:gd name="T76" fmla="*/ 288 w 1321"/>
                  <a:gd name="T77" fmla="*/ 4 h 712"/>
                  <a:gd name="T78" fmla="*/ 346 w 1321"/>
                  <a:gd name="T79" fmla="*/ 4 h 712"/>
                  <a:gd name="T80" fmla="*/ 404 w 1321"/>
                  <a:gd name="T81" fmla="*/ 4 h 712"/>
                  <a:gd name="T82" fmla="*/ 465 w 1321"/>
                  <a:gd name="T83" fmla="*/ 0 h 712"/>
                  <a:gd name="T84" fmla="*/ 465 w 1321"/>
                  <a:gd name="T85" fmla="*/ 0 h 712"/>
                  <a:gd name="T86" fmla="*/ 528 w 1321"/>
                  <a:gd name="T87" fmla="*/ 4 h 712"/>
                  <a:gd name="T88" fmla="*/ 589 w 1321"/>
                  <a:gd name="T89" fmla="*/ 4 h 712"/>
                  <a:gd name="T90" fmla="*/ 648 w 1321"/>
                  <a:gd name="T91" fmla="*/ 5 h 712"/>
                  <a:gd name="T92" fmla="*/ 703 w 1321"/>
                  <a:gd name="T93" fmla="*/ 10 h 712"/>
                  <a:gd name="T94" fmla="*/ 752 w 1321"/>
                  <a:gd name="T95" fmla="*/ 15 h 712"/>
                  <a:gd name="T96" fmla="*/ 799 w 1321"/>
                  <a:gd name="T97" fmla="*/ 21 h 712"/>
                  <a:gd name="T98" fmla="*/ 840 w 1321"/>
                  <a:gd name="T99" fmla="*/ 28 h 712"/>
                  <a:gd name="T100" fmla="*/ 875 w 1321"/>
                  <a:gd name="T101" fmla="*/ 36 h 712"/>
                  <a:gd name="T102" fmla="*/ 905 w 1321"/>
                  <a:gd name="T103" fmla="*/ 44 h 712"/>
                  <a:gd name="T104" fmla="*/ 905 w 1321"/>
                  <a:gd name="T105" fmla="*/ 44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CC00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2300" name="Text Box 12"/>
            <p:cNvSpPr txBox="1">
              <a:spLocks noChangeArrowheads="1"/>
            </p:cNvSpPr>
            <p:nvPr/>
          </p:nvSpPr>
          <p:spPr bwMode="gray">
            <a:xfrm>
              <a:off x="2738" y="1152"/>
              <a:ext cx="25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5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549650" y="5065713"/>
            <a:ext cx="319088" cy="279400"/>
            <a:chOff x="2236" y="3191"/>
            <a:chExt cx="201" cy="176"/>
          </a:xfrm>
        </p:grpSpPr>
        <p:sp>
          <p:nvSpPr>
            <p:cNvPr id="13363" name="Oval 14"/>
            <p:cNvSpPr>
              <a:spLocks noChangeArrowheads="1"/>
            </p:cNvSpPr>
            <p:nvPr/>
          </p:nvSpPr>
          <p:spPr bwMode="gray">
            <a:xfrm rot="-3372907">
              <a:off x="2239" y="3282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22888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3364" name="Oval 15"/>
            <p:cNvSpPr>
              <a:spLocks noChangeArrowheads="1"/>
            </p:cNvSpPr>
            <p:nvPr/>
          </p:nvSpPr>
          <p:spPr bwMode="gray">
            <a:xfrm rot="-3372907">
              <a:off x="2353" y="3188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22888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2895600" y="5329238"/>
            <a:ext cx="685800" cy="685800"/>
            <a:chOff x="1824" y="3357"/>
            <a:chExt cx="432" cy="432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1824" y="3357"/>
              <a:ext cx="432" cy="432"/>
              <a:chOff x="2016" y="1920"/>
              <a:chExt cx="1680" cy="1680"/>
            </a:xfrm>
          </p:grpSpPr>
          <p:sp>
            <p:nvSpPr>
              <p:cNvPr id="13361" name="Oval 18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0C3232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1800"/>
              </a:p>
            </p:txBody>
          </p:sp>
          <p:sp>
            <p:nvSpPr>
              <p:cNvPr id="13362" name="Freeform 19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05 w 1321"/>
                  <a:gd name="T1" fmla="*/ 44 h 712"/>
                  <a:gd name="T2" fmla="*/ 916 w 1321"/>
                  <a:gd name="T3" fmla="*/ 48 h 712"/>
                  <a:gd name="T4" fmla="*/ 919 w 1321"/>
                  <a:gd name="T5" fmla="*/ 53 h 712"/>
                  <a:gd name="T6" fmla="*/ 914 w 1321"/>
                  <a:gd name="T7" fmla="*/ 57 h 712"/>
                  <a:gd name="T8" fmla="*/ 903 w 1321"/>
                  <a:gd name="T9" fmla="*/ 61 h 712"/>
                  <a:gd name="T10" fmla="*/ 885 w 1321"/>
                  <a:gd name="T11" fmla="*/ 64 h 712"/>
                  <a:gd name="T12" fmla="*/ 861 w 1321"/>
                  <a:gd name="T13" fmla="*/ 67 h 712"/>
                  <a:gd name="T14" fmla="*/ 832 w 1321"/>
                  <a:gd name="T15" fmla="*/ 69 h 712"/>
                  <a:gd name="T16" fmla="*/ 798 w 1321"/>
                  <a:gd name="T17" fmla="*/ 72 h 712"/>
                  <a:gd name="T18" fmla="*/ 759 w 1321"/>
                  <a:gd name="T19" fmla="*/ 74 h 712"/>
                  <a:gd name="T20" fmla="*/ 717 w 1321"/>
                  <a:gd name="T21" fmla="*/ 75 h 712"/>
                  <a:gd name="T22" fmla="*/ 673 w 1321"/>
                  <a:gd name="T23" fmla="*/ 76 h 712"/>
                  <a:gd name="T24" fmla="*/ 624 w 1321"/>
                  <a:gd name="T25" fmla="*/ 77 h 712"/>
                  <a:gd name="T26" fmla="*/ 574 w 1321"/>
                  <a:gd name="T27" fmla="*/ 78 h 712"/>
                  <a:gd name="T28" fmla="*/ 553 w 1321"/>
                  <a:gd name="T29" fmla="*/ 79 h 712"/>
                  <a:gd name="T30" fmla="*/ 331 w 1321"/>
                  <a:gd name="T31" fmla="*/ 79 h 712"/>
                  <a:gd name="T32" fmla="*/ 328 w 1321"/>
                  <a:gd name="T33" fmla="*/ 79 h 712"/>
                  <a:gd name="T34" fmla="*/ 284 w 1321"/>
                  <a:gd name="T35" fmla="*/ 78 h 712"/>
                  <a:gd name="T36" fmla="*/ 242 w 1321"/>
                  <a:gd name="T37" fmla="*/ 77 h 712"/>
                  <a:gd name="T38" fmla="*/ 203 w 1321"/>
                  <a:gd name="T39" fmla="*/ 77 h 712"/>
                  <a:gd name="T40" fmla="*/ 165 w 1321"/>
                  <a:gd name="T41" fmla="*/ 75 h 712"/>
                  <a:gd name="T42" fmla="*/ 129 w 1321"/>
                  <a:gd name="T43" fmla="*/ 75 h 712"/>
                  <a:gd name="T44" fmla="*/ 100 w 1321"/>
                  <a:gd name="T45" fmla="*/ 73 h 712"/>
                  <a:gd name="T46" fmla="*/ 71 w 1321"/>
                  <a:gd name="T47" fmla="*/ 71 h 712"/>
                  <a:gd name="T48" fmla="*/ 48 w 1321"/>
                  <a:gd name="T49" fmla="*/ 69 h 712"/>
                  <a:gd name="T50" fmla="*/ 26 w 1321"/>
                  <a:gd name="T51" fmla="*/ 67 h 712"/>
                  <a:gd name="T52" fmla="*/ 18 w 1321"/>
                  <a:gd name="T53" fmla="*/ 64 h 712"/>
                  <a:gd name="T54" fmla="*/ 6 w 1321"/>
                  <a:gd name="T55" fmla="*/ 61 h 712"/>
                  <a:gd name="T56" fmla="*/ 0 w 1321"/>
                  <a:gd name="T57" fmla="*/ 58 h 712"/>
                  <a:gd name="T58" fmla="*/ 0 w 1321"/>
                  <a:gd name="T59" fmla="*/ 57 h 712"/>
                  <a:gd name="T60" fmla="*/ 4 w 1321"/>
                  <a:gd name="T61" fmla="*/ 53 h 712"/>
                  <a:gd name="T62" fmla="*/ 16 w 1321"/>
                  <a:gd name="T63" fmla="*/ 48 h 712"/>
                  <a:gd name="T64" fmla="*/ 32 w 1321"/>
                  <a:gd name="T65" fmla="*/ 41 h 712"/>
                  <a:gd name="T66" fmla="*/ 67 w 1321"/>
                  <a:gd name="T67" fmla="*/ 33 h 712"/>
                  <a:gd name="T68" fmla="*/ 104 w 1321"/>
                  <a:gd name="T69" fmla="*/ 26 h 712"/>
                  <a:gd name="T70" fmla="*/ 142 w 1321"/>
                  <a:gd name="T71" fmla="*/ 19 h 712"/>
                  <a:gd name="T72" fmla="*/ 187 w 1321"/>
                  <a:gd name="T73" fmla="*/ 13 h 712"/>
                  <a:gd name="T74" fmla="*/ 237 w 1321"/>
                  <a:gd name="T75" fmla="*/ 9 h 712"/>
                  <a:gd name="T76" fmla="*/ 288 w 1321"/>
                  <a:gd name="T77" fmla="*/ 4 h 712"/>
                  <a:gd name="T78" fmla="*/ 346 w 1321"/>
                  <a:gd name="T79" fmla="*/ 4 h 712"/>
                  <a:gd name="T80" fmla="*/ 404 w 1321"/>
                  <a:gd name="T81" fmla="*/ 4 h 712"/>
                  <a:gd name="T82" fmla="*/ 465 w 1321"/>
                  <a:gd name="T83" fmla="*/ 0 h 712"/>
                  <a:gd name="T84" fmla="*/ 465 w 1321"/>
                  <a:gd name="T85" fmla="*/ 0 h 712"/>
                  <a:gd name="T86" fmla="*/ 528 w 1321"/>
                  <a:gd name="T87" fmla="*/ 4 h 712"/>
                  <a:gd name="T88" fmla="*/ 589 w 1321"/>
                  <a:gd name="T89" fmla="*/ 4 h 712"/>
                  <a:gd name="T90" fmla="*/ 648 w 1321"/>
                  <a:gd name="T91" fmla="*/ 5 h 712"/>
                  <a:gd name="T92" fmla="*/ 703 w 1321"/>
                  <a:gd name="T93" fmla="*/ 10 h 712"/>
                  <a:gd name="T94" fmla="*/ 752 w 1321"/>
                  <a:gd name="T95" fmla="*/ 15 h 712"/>
                  <a:gd name="T96" fmla="*/ 799 w 1321"/>
                  <a:gd name="T97" fmla="*/ 21 h 712"/>
                  <a:gd name="T98" fmla="*/ 840 w 1321"/>
                  <a:gd name="T99" fmla="*/ 28 h 712"/>
                  <a:gd name="T100" fmla="*/ 875 w 1321"/>
                  <a:gd name="T101" fmla="*/ 36 h 712"/>
                  <a:gd name="T102" fmla="*/ 905 w 1321"/>
                  <a:gd name="T103" fmla="*/ 44 h 712"/>
                  <a:gd name="T104" fmla="*/ 905 w 1321"/>
                  <a:gd name="T105" fmla="*/ 44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33CCCC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2308" name="Text Box 20"/>
            <p:cNvSpPr txBox="1">
              <a:spLocks noChangeArrowheads="1"/>
            </p:cNvSpPr>
            <p:nvPr/>
          </p:nvSpPr>
          <p:spPr bwMode="gray">
            <a:xfrm>
              <a:off x="1908" y="3438"/>
              <a:ext cx="25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2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6253163" y="3124200"/>
            <a:ext cx="681037" cy="693738"/>
            <a:chOff x="3938" y="1968"/>
            <a:chExt cx="430" cy="437"/>
          </a:xfrm>
        </p:grpSpPr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13357" name="Oval 23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214467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1800"/>
              </a:p>
            </p:txBody>
          </p:sp>
          <p:sp>
            <p:nvSpPr>
              <p:cNvPr id="13358" name="Freeform 24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05 w 1321"/>
                  <a:gd name="T1" fmla="*/ 44 h 712"/>
                  <a:gd name="T2" fmla="*/ 916 w 1321"/>
                  <a:gd name="T3" fmla="*/ 48 h 712"/>
                  <a:gd name="T4" fmla="*/ 919 w 1321"/>
                  <a:gd name="T5" fmla="*/ 53 h 712"/>
                  <a:gd name="T6" fmla="*/ 914 w 1321"/>
                  <a:gd name="T7" fmla="*/ 57 h 712"/>
                  <a:gd name="T8" fmla="*/ 903 w 1321"/>
                  <a:gd name="T9" fmla="*/ 61 h 712"/>
                  <a:gd name="T10" fmla="*/ 885 w 1321"/>
                  <a:gd name="T11" fmla="*/ 64 h 712"/>
                  <a:gd name="T12" fmla="*/ 861 w 1321"/>
                  <a:gd name="T13" fmla="*/ 67 h 712"/>
                  <a:gd name="T14" fmla="*/ 832 w 1321"/>
                  <a:gd name="T15" fmla="*/ 69 h 712"/>
                  <a:gd name="T16" fmla="*/ 798 w 1321"/>
                  <a:gd name="T17" fmla="*/ 72 h 712"/>
                  <a:gd name="T18" fmla="*/ 759 w 1321"/>
                  <a:gd name="T19" fmla="*/ 74 h 712"/>
                  <a:gd name="T20" fmla="*/ 717 w 1321"/>
                  <a:gd name="T21" fmla="*/ 75 h 712"/>
                  <a:gd name="T22" fmla="*/ 673 w 1321"/>
                  <a:gd name="T23" fmla="*/ 76 h 712"/>
                  <a:gd name="T24" fmla="*/ 624 w 1321"/>
                  <a:gd name="T25" fmla="*/ 77 h 712"/>
                  <a:gd name="T26" fmla="*/ 574 w 1321"/>
                  <a:gd name="T27" fmla="*/ 78 h 712"/>
                  <a:gd name="T28" fmla="*/ 553 w 1321"/>
                  <a:gd name="T29" fmla="*/ 79 h 712"/>
                  <a:gd name="T30" fmla="*/ 331 w 1321"/>
                  <a:gd name="T31" fmla="*/ 79 h 712"/>
                  <a:gd name="T32" fmla="*/ 328 w 1321"/>
                  <a:gd name="T33" fmla="*/ 79 h 712"/>
                  <a:gd name="T34" fmla="*/ 284 w 1321"/>
                  <a:gd name="T35" fmla="*/ 78 h 712"/>
                  <a:gd name="T36" fmla="*/ 242 w 1321"/>
                  <a:gd name="T37" fmla="*/ 77 h 712"/>
                  <a:gd name="T38" fmla="*/ 203 w 1321"/>
                  <a:gd name="T39" fmla="*/ 77 h 712"/>
                  <a:gd name="T40" fmla="*/ 165 w 1321"/>
                  <a:gd name="T41" fmla="*/ 75 h 712"/>
                  <a:gd name="T42" fmla="*/ 129 w 1321"/>
                  <a:gd name="T43" fmla="*/ 75 h 712"/>
                  <a:gd name="T44" fmla="*/ 100 w 1321"/>
                  <a:gd name="T45" fmla="*/ 73 h 712"/>
                  <a:gd name="T46" fmla="*/ 71 w 1321"/>
                  <a:gd name="T47" fmla="*/ 71 h 712"/>
                  <a:gd name="T48" fmla="*/ 48 w 1321"/>
                  <a:gd name="T49" fmla="*/ 69 h 712"/>
                  <a:gd name="T50" fmla="*/ 26 w 1321"/>
                  <a:gd name="T51" fmla="*/ 67 h 712"/>
                  <a:gd name="T52" fmla="*/ 18 w 1321"/>
                  <a:gd name="T53" fmla="*/ 64 h 712"/>
                  <a:gd name="T54" fmla="*/ 6 w 1321"/>
                  <a:gd name="T55" fmla="*/ 61 h 712"/>
                  <a:gd name="T56" fmla="*/ 0 w 1321"/>
                  <a:gd name="T57" fmla="*/ 58 h 712"/>
                  <a:gd name="T58" fmla="*/ 0 w 1321"/>
                  <a:gd name="T59" fmla="*/ 57 h 712"/>
                  <a:gd name="T60" fmla="*/ 4 w 1321"/>
                  <a:gd name="T61" fmla="*/ 53 h 712"/>
                  <a:gd name="T62" fmla="*/ 16 w 1321"/>
                  <a:gd name="T63" fmla="*/ 48 h 712"/>
                  <a:gd name="T64" fmla="*/ 32 w 1321"/>
                  <a:gd name="T65" fmla="*/ 41 h 712"/>
                  <a:gd name="T66" fmla="*/ 67 w 1321"/>
                  <a:gd name="T67" fmla="*/ 33 h 712"/>
                  <a:gd name="T68" fmla="*/ 104 w 1321"/>
                  <a:gd name="T69" fmla="*/ 26 h 712"/>
                  <a:gd name="T70" fmla="*/ 142 w 1321"/>
                  <a:gd name="T71" fmla="*/ 19 h 712"/>
                  <a:gd name="T72" fmla="*/ 187 w 1321"/>
                  <a:gd name="T73" fmla="*/ 13 h 712"/>
                  <a:gd name="T74" fmla="*/ 237 w 1321"/>
                  <a:gd name="T75" fmla="*/ 9 h 712"/>
                  <a:gd name="T76" fmla="*/ 288 w 1321"/>
                  <a:gd name="T77" fmla="*/ 4 h 712"/>
                  <a:gd name="T78" fmla="*/ 346 w 1321"/>
                  <a:gd name="T79" fmla="*/ 4 h 712"/>
                  <a:gd name="T80" fmla="*/ 404 w 1321"/>
                  <a:gd name="T81" fmla="*/ 4 h 712"/>
                  <a:gd name="T82" fmla="*/ 465 w 1321"/>
                  <a:gd name="T83" fmla="*/ 0 h 712"/>
                  <a:gd name="T84" fmla="*/ 465 w 1321"/>
                  <a:gd name="T85" fmla="*/ 0 h 712"/>
                  <a:gd name="T86" fmla="*/ 528 w 1321"/>
                  <a:gd name="T87" fmla="*/ 4 h 712"/>
                  <a:gd name="T88" fmla="*/ 589 w 1321"/>
                  <a:gd name="T89" fmla="*/ 4 h 712"/>
                  <a:gd name="T90" fmla="*/ 648 w 1321"/>
                  <a:gd name="T91" fmla="*/ 5 h 712"/>
                  <a:gd name="T92" fmla="*/ 703 w 1321"/>
                  <a:gd name="T93" fmla="*/ 10 h 712"/>
                  <a:gd name="T94" fmla="*/ 752 w 1321"/>
                  <a:gd name="T95" fmla="*/ 15 h 712"/>
                  <a:gd name="T96" fmla="*/ 799 w 1321"/>
                  <a:gd name="T97" fmla="*/ 21 h 712"/>
                  <a:gd name="T98" fmla="*/ 840 w 1321"/>
                  <a:gd name="T99" fmla="*/ 28 h 712"/>
                  <a:gd name="T100" fmla="*/ 875 w 1321"/>
                  <a:gd name="T101" fmla="*/ 36 h 712"/>
                  <a:gd name="T102" fmla="*/ 905 w 1321"/>
                  <a:gd name="T103" fmla="*/ 44 h 712"/>
                  <a:gd name="T104" fmla="*/ 905 w 1321"/>
                  <a:gd name="T105" fmla="*/ 44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2313" name="Text Box 25"/>
            <p:cNvSpPr txBox="1">
              <a:spLocks noChangeArrowheads="1"/>
            </p:cNvSpPr>
            <p:nvPr/>
          </p:nvSpPr>
          <p:spPr bwMode="gray">
            <a:xfrm>
              <a:off x="4020" y="2028"/>
              <a:ext cx="25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4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5638800" y="5300663"/>
            <a:ext cx="654050" cy="622300"/>
            <a:chOff x="3552" y="3339"/>
            <a:chExt cx="412" cy="392"/>
          </a:xfrm>
        </p:grpSpPr>
        <p:grpSp>
          <p:nvGrpSpPr>
            <p:cNvPr id="11" name="Group 27"/>
            <p:cNvGrpSpPr>
              <a:grpSpLocks/>
            </p:cNvGrpSpPr>
            <p:nvPr/>
          </p:nvGrpSpPr>
          <p:grpSpPr bwMode="auto">
            <a:xfrm>
              <a:off x="3552" y="3339"/>
              <a:ext cx="412" cy="392"/>
              <a:chOff x="2016" y="1920"/>
              <a:chExt cx="1680" cy="1680"/>
            </a:xfrm>
          </p:grpSpPr>
          <p:sp>
            <p:nvSpPr>
              <p:cNvPr id="13353" name="Oval 28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462E74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1800"/>
              </a:p>
            </p:txBody>
          </p:sp>
          <p:sp>
            <p:nvSpPr>
              <p:cNvPr id="13354" name="Freeform 29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05 w 1321"/>
                  <a:gd name="T1" fmla="*/ 44 h 712"/>
                  <a:gd name="T2" fmla="*/ 916 w 1321"/>
                  <a:gd name="T3" fmla="*/ 48 h 712"/>
                  <a:gd name="T4" fmla="*/ 919 w 1321"/>
                  <a:gd name="T5" fmla="*/ 53 h 712"/>
                  <a:gd name="T6" fmla="*/ 914 w 1321"/>
                  <a:gd name="T7" fmla="*/ 57 h 712"/>
                  <a:gd name="T8" fmla="*/ 903 w 1321"/>
                  <a:gd name="T9" fmla="*/ 61 h 712"/>
                  <a:gd name="T10" fmla="*/ 885 w 1321"/>
                  <a:gd name="T11" fmla="*/ 64 h 712"/>
                  <a:gd name="T12" fmla="*/ 861 w 1321"/>
                  <a:gd name="T13" fmla="*/ 67 h 712"/>
                  <a:gd name="T14" fmla="*/ 832 w 1321"/>
                  <a:gd name="T15" fmla="*/ 69 h 712"/>
                  <a:gd name="T16" fmla="*/ 798 w 1321"/>
                  <a:gd name="T17" fmla="*/ 72 h 712"/>
                  <a:gd name="T18" fmla="*/ 759 w 1321"/>
                  <a:gd name="T19" fmla="*/ 74 h 712"/>
                  <a:gd name="T20" fmla="*/ 717 w 1321"/>
                  <a:gd name="T21" fmla="*/ 75 h 712"/>
                  <a:gd name="T22" fmla="*/ 673 w 1321"/>
                  <a:gd name="T23" fmla="*/ 76 h 712"/>
                  <a:gd name="T24" fmla="*/ 624 w 1321"/>
                  <a:gd name="T25" fmla="*/ 77 h 712"/>
                  <a:gd name="T26" fmla="*/ 574 w 1321"/>
                  <a:gd name="T27" fmla="*/ 78 h 712"/>
                  <a:gd name="T28" fmla="*/ 553 w 1321"/>
                  <a:gd name="T29" fmla="*/ 79 h 712"/>
                  <a:gd name="T30" fmla="*/ 331 w 1321"/>
                  <a:gd name="T31" fmla="*/ 79 h 712"/>
                  <a:gd name="T32" fmla="*/ 328 w 1321"/>
                  <a:gd name="T33" fmla="*/ 79 h 712"/>
                  <a:gd name="T34" fmla="*/ 284 w 1321"/>
                  <a:gd name="T35" fmla="*/ 78 h 712"/>
                  <a:gd name="T36" fmla="*/ 242 w 1321"/>
                  <a:gd name="T37" fmla="*/ 77 h 712"/>
                  <a:gd name="T38" fmla="*/ 203 w 1321"/>
                  <a:gd name="T39" fmla="*/ 77 h 712"/>
                  <a:gd name="T40" fmla="*/ 165 w 1321"/>
                  <a:gd name="T41" fmla="*/ 75 h 712"/>
                  <a:gd name="T42" fmla="*/ 129 w 1321"/>
                  <a:gd name="T43" fmla="*/ 75 h 712"/>
                  <a:gd name="T44" fmla="*/ 100 w 1321"/>
                  <a:gd name="T45" fmla="*/ 73 h 712"/>
                  <a:gd name="T46" fmla="*/ 71 w 1321"/>
                  <a:gd name="T47" fmla="*/ 71 h 712"/>
                  <a:gd name="T48" fmla="*/ 48 w 1321"/>
                  <a:gd name="T49" fmla="*/ 69 h 712"/>
                  <a:gd name="T50" fmla="*/ 26 w 1321"/>
                  <a:gd name="T51" fmla="*/ 67 h 712"/>
                  <a:gd name="T52" fmla="*/ 18 w 1321"/>
                  <a:gd name="T53" fmla="*/ 64 h 712"/>
                  <a:gd name="T54" fmla="*/ 6 w 1321"/>
                  <a:gd name="T55" fmla="*/ 61 h 712"/>
                  <a:gd name="T56" fmla="*/ 0 w 1321"/>
                  <a:gd name="T57" fmla="*/ 58 h 712"/>
                  <a:gd name="T58" fmla="*/ 0 w 1321"/>
                  <a:gd name="T59" fmla="*/ 57 h 712"/>
                  <a:gd name="T60" fmla="*/ 4 w 1321"/>
                  <a:gd name="T61" fmla="*/ 53 h 712"/>
                  <a:gd name="T62" fmla="*/ 16 w 1321"/>
                  <a:gd name="T63" fmla="*/ 48 h 712"/>
                  <a:gd name="T64" fmla="*/ 32 w 1321"/>
                  <a:gd name="T65" fmla="*/ 41 h 712"/>
                  <a:gd name="T66" fmla="*/ 67 w 1321"/>
                  <a:gd name="T67" fmla="*/ 33 h 712"/>
                  <a:gd name="T68" fmla="*/ 104 w 1321"/>
                  <a:gd name="T69" fmla="*/ 26 h 712"/>
                  <a:gd name="T70" fmla="*/ 142 w 1321"/>
                  <a:gd name="T71" fmla="*/ 19 h 712"/>
                  <a:gd name="T72" fmla="*/ 187 w 1321"/>
                  <a:gd name="T73" fmla="*/ 13 h 712"/>
                  <a:gd name="T74" fmla="*/ 237 w 1321"/>
                  <a:gd name="T75" fmla="*/ 9 h 712"/>
                  <a:gd name="T76" fmla="*/ 288 w 1321"/>
                  <a:gd name="T77" fmla="*/ 4 h 712"/>
                  <a:gd name="T78" fmla="*/ 346 w 1321"/>
                  <a:gd name="T79" fmla="*/ 4 h 712"/>
                  <a:gd name="T80" fmla="*/ 404 w 1321"/>
                  <a:gd name="T81" fmla="*/ 4 h 712"/>
                  <a:gd name="T82" fmla="*/ 465 w 1321"/>
                  <a:gd name="T83" fmla="*/ 0 h 712"/>
                  <a:gd name="T84" fmla="*/ 465 w 1321"/>
                  <a:gd name="T85" fmla="*/ 0 h 712"/>
                  <a:gd name="T86" fmla="*/ 528 w 1321"/>
                  <a:gd name="T87" fmla="*/ 4 h 712"/>
                  <a:gd name="T88" fmla="*/ 589 w 1321"/>
                  <a:gd name="T89" fmla="*/ 4 h 712"/>
                  <a:gd name="T90" fmla="*/ 648 w 1321"/>
                  <a:gd name="T91" fmla="*/ 5 h 712"/>
                  <a:gd name="T92" fmla="*/ 703 w 1321"/>
                  <a:gd name="T93" fmla="*/ 10 h 712"/>
                  <a:gd name="T94" fmla="*/ 752 w 1321"/>
                  <a:gd name="T95" fmla="*/ 15 h 712"/>
                  <a:gd name="T96" fmla="*/ 799 w 1321"/>
                  <a:gd name="T97" fmla="*/ 21 h 712"/>
                  <a:gd name="T98" fmla="*/ 840 w 1321"/>
                  <a:gd name="T99" fmla="*/ 28 h 712"/>
                  <a:gd name="T100" fmla="*/ 875 w 1321"/>
                  <a:gd name="T101" fmla="*/ 36 h 712"/>
                  <a:gd name="T102" fmla="*/ 905 w 1321"/>
                  <a:gd name="T103" fmla="*/ 44 h 712"/>
                  <a:gd name="T104" fmla="*/ 905 w 1321"/>
                  <a:gd name="T105" fmla="*/ 44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2318" name="Text Box 30"/>
            <p:cNvSpPr txBox="1">
              <a:spLocks noChangeArrowheads="1"/>
            </p:cNvSpPr>
            <p:nvPr/>
          </p:nvSpPr>
          <p:spPr bwMode="gray">
            <a:xfrm>
              <a:off x="3652" y="3360"/>
              <a:ext cx="25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3</a:t>
              </a:r>
              <a:endParaRPr 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12" name="Group 31"/>
          <p:cNvGrpSpPr>
            <a:grpSpLocks/>
          </p:cNvGrpSpPr>
          <p:nvPr/>
        </p:nvGrpSpPr>
        <p:grpSpPr bwMode="auto">
          <a:xfrm>
            <a:off x="2362200" y="3124200"/>
            <a:ext cx="685800" cy="685800"/>
            <a:chOff x="1488" y="1968"/>
            <a:chExt cx="432" cy="432"/>
          </a:xfrm>
        </p:grpSpPr>
        <p:grpSp>
          <p:nvGrpSpPr>
            <p:cNvPr id="13" name="Group 32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2016" y="1920"/>
              <a:chExt cx="1680" cy="1680"/>
            </a:xfrm>
          </p:grpSpPr>
          <p:sp>
            <p:nvSpPr>
              <p:cNvPr id="13349" name="Oval 33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44600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1800"/>
              </a:p>
            </p:txBody>
          </p:sp>
          <p:sp>
            <p:nvSpPr>
              <p:cNvPr id="13350" name="Freeform 34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05 w 1321"/>
                  <a:gd name="T1" fmla="*/ 44 h 712"/>
                  <a:gd name="T2" fmla="*/ 916 w 1321"/>
                  <a:gd name="T3" fmla="*/ 48 h 712"/>
                  <a:gd name="T4" fmla="*/ 919 w 1321"/>
                  <a:gd name="T5" fmla="*/ 53 h 712"/>
                  <a:gd name="T6" fmla="*/ 914 w 1321"/>
                  <a:gd name="T7" fmla="*/ 57 h 712"/>
                  <a:gd name="T8" fmla="*/ 903 w 1321"/>
                  <a:gd name="T9" fmla="*/ 61 h 712"/>
                  <a:gd name="T10" fmla="*/ 885 w 1321"/>
                  <a:gd name="T11" fmla="*/ 64 h 712"/>
                  <a:gd name="T12" fmla="*/ 861 w 1321"/>
                  <a:gd name="T13" fmla="*/ 67 h 712"/>
                  <a:gd name="T14" fmla="*/ 832 w 1321"/>
                  <a:gd name="T15" fmla="*/ 69 h 712"/>
                  <a:gd name="T16" fmla="*/ 798 w 1321"/>
                  <a:gd name="T17" fmla="*/ 72 h 712"/>
                  <a:gd name="T18" fmla="*/ 759 w 1321"/>
                  <a:gd name="T19" fmla="*/ 74 h 712"/>
                  <a:gd name="T20" fmla="*/ 717 w 1321"/>
                  <a:gd name="T21" fmla="*/ 75 h 712"/>
                  <a:gd name="T22" fmla="*/ 673 w 1321"/>
                  <a:gd name="T23" fmla="*/ 76 h 712"/>
                  <a:gd name="T24" fmla="*/ 624 w 1321"/>
                  <a:gd name="T25" fmla="*/ 77 h 712"/>
                  <a:gd name="T26" fmla="*/ 574 w 1321"/>
                  <a:gd name="T27" fmla="*/ 78 h 712"/>
                  <a:gd name="T28" fmla="*/ 553 w 1321"/>
                  <a:gd name="T29" fmla="*/ 79 h 712"/>
                  <a:gd name="T30" fmla="*/ 331 w 1321"/>
                  <a:gd name="T31" fmla="*/ 79 h 712"/>
                  <a:gd name="T32" fmla="*/ 328 w 1321"/>
                  <a:gd name="T33" fmla="*/ 79 h 712"/>
                  <a:gd name="T34" fmla="*/ 284 w 1321"/>
                  <a:gd name="T35" fmla="*/ 78 h 712"/>
                  <a:gd name="T36" fmla="*/ 242 w 1321"/>
                  <a:gd name="T37" fmla="*/ 77 h 712"/>
                  <a:gd name="T38" fmla="*/ 203 w 1321"/>
                  <a:gd name="T39" fmla="*/ 77 h 712"/>
                  <a:gd name="T40" fmla="*/ 165 w 1321"/>
                  <a:gd name="T41" fmla="*/ 75 h 712"/>
                  <a:gd name="T42" fmla="*/ 129 w 1321"/>
                  <a:gd name="T43" fmla="*/ 75 h 712"/>
                  <a:gd name="T44" fmla="*/ 100 w 1321"/>
                  <a:gd name="T45" fmla="*/ 73 h 712"/>
                  <a:gd name="T46" fmla="*/ 71 w 1321"/>
                  <a:gd name="T47" fmla="*/ 71 h 712"/>
                  <a:gd name="T48" fmla="*/ 48 w 1321"/>
                  <a:gd name="T49" fmla="*/ 69 h 712"/>
                  <a:gd name="T50" fmla="*/ 26 w 1321"/>
                  <a:gd name="T51" fmla="*/ 67 h 712"/>
                  <a:gd name="T52" fmla="*/ 18 w 1321"/>
                  <a:gd name="T53" fmla="*/ 64 h 712"/>
                  <a:gd name="T54" fmla="*/ 6 w 1321"/>
                  <a:gd name="T55" fmla="*/ 61 h 712"/>
                  <a:gd name="T56" fmla="*/ 0 w 1321"/>
                  <a:gd name="T57" fmla="*/ 58 h 712"/>
                  <a:gd name="T58" fmla="*/ 0 w 1321"/>
                  <a:gd name="T59" fmla="*/ 57 h 712"/>
                  <a:gd name="T60" fmla="*/ 4 w 1321"/>
                  <a:gd name="T61" fmla="*/ 53 h 712"/>
                  <a:gd name="T62" fmla="*/ 16 w 1321"/>
                  <a:gd name="T63" fmla="*/ 48 h 712"/>
                  <a:gd name="T64" fmla="*/ 32 w 1321"/>
                  <a:gd name="T65" fmla="*/ 41 h 712"/>
                  <a:gd name="T66" fmla="*/ 67 w 1321"/>
                  <a:gd name="T67" fmla="*/ 33 h 712"/>
                  <a:gd name="T68" fmla="*/ 104 w 1321"/>
                  <a:gd name="T69" fmla="*/ 26 h 712"/>
                  <a:gd name="T70" fmla="*/ 142 w 1321"/>
                  <a:gd name="T71" fmla="*/ 19 h 712"/>
                  <a:gd name="T72" fmla="*/ 187 w 1321"/>
                  <a:gd name="T73" fmla="*/ 13 h 712"/>
                  <a:gd name="T74" fmla="*/ 237 w 1321"/>
                  <a:gd name="T75" fmla="*/ 9 h 712"/>
                  <a:gd name="T76" fmla="*/ 288 w 1321"/>
                  <a:gd name="T77" fmla="*/ 4 h 712"/>
                  <a:gd name="T78" fmla="*/ 346 w 1321"/>
                  <a:gd name="T79" fmla="*/ 4 h 712"/>
                  <a:gd name="T80" fmla="*/ 404 w 1321"/>
                  <a:gd name="T81" fmla="*/ 4 h 712"/>
                  <a:gd name="T82" fmla="*/ 465 w 1321"/>
                  <a:gd name="T83" fmla="*/ 0 h 712"/>
                  <a:gd name="T84" fmla="*/ 465 w 1321"/>
                  <a:gd name="T85" fmla="*/ 0 h 712"/>
                  <a:gd name="T86" fmla="*/ 528 w 1321"/>
                  <a:gd name="T87" fmla="*/ 4 h 712"/>
                  <a:gd name="T88" fmla="*/ 589 w 1321"/>
                  <a:gd name="T89" fmla="*/ 4 h 712"/>
                  <a:gd name="T90" fmla="*/ 648 w 1321"/>
                  <a:gd name="T91" fmla="*/ 5 h 712"/>
                  <a:gd name="T92" fmla="*/ 703 w 1321"/>
                  <a:gd name="T93" fmla="*/ 10 h 712"/>
                  <a:gd name="T94" fmla="*/ 752 w 1321"/>
                  <a:gd name="T95" fmla="*/ 15 h 712"/>
                  <a:gd name="T96" fmla="*/ 799 w 1321"/>
                  <a:gd name="T97" fmla="*/ 21 h 712"/>
                  <a:gd name="T98" fmla="*/ 840 w 1321"/>
                  <a:gd name="T99" fmla="*/ 28 h 712"/>
                  <a:gd name="T100" fmla="*/ 875 w 1321"/>
                  <a:gd name="T101" fmla="*/ 36 h 712"/>
                  <a:gd name="T102" fmla="*/ 905 w 1321"/>
                  <a:gd name="T103" fmla="*/ 44 h 712"/>
                  <a:gd name="T104" fmla="*/ 905 w 1321"/>
                  <a:gd name="T105" fmla="*/ 44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2323" name="Text Box 35"/>
            <p:cNvSpPr txBox="1">
              <a:spLocks noChangeArrowheads="1"/>
            </p:cNvSpPr>
            <p:nvPr/>
          </p:nvSpPr>
          <p:spPr bwMode="gray">
            <a:xfrm>
              <a:off x="1586" y="2016"/>
              <a:ext cx="25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1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13323" name="Oval 36"/>
          <p:cNvSpPr>
            <a:spLocks noChangeArrowheads="1"/>
          </p:cNvSpPr>
          <p:nvPr/>
        </p:nvSpPr>
        <p:spPr bwMode="gray">
          <a:xfrm rot="-3372907">
            <a:off x="5566569" y="5177631"/>
            <a:ext cx="130175" cy="138113"/>
          </a:xfrm>
          <a:prstGeom prst="ellipse">
            <a:avLst/>
          </a:prstGeom>
          <a:gradFill rotWithShape="1">
            <a:gsLst>
              <a:gs pos="0">
                <a:srgbClr val="9966FF"/>
              </a:gs>
              <a:gs pos="100000">
                <a:srgbClr val="6644AA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3324" name="Oval 37"/>
          <p:cNvSpPr>
            <a:spLocks noChangeArrowheads="1"/>
          </p:cNvSpPr>
          <p:nvPr/>
        </p:nvSpPr>
        <p:spPr bwMode="gray">
          <a:xfrm rot="-3372907">
            <a:off x="5414169" y="5025231"/>
            <a:ext cx="130175" cy="138113"/>
          </a:xfrm>
          <a:prstGeom prst="ellipse">
            <a:avLst/>
          </a:prstGeom>
          <a:gradFill rotWithShape="1">
            <a:gsLst>
              <a:gs pos="0">
                <a:srgbClr val="9966FF"/>
              </a:gs>
              <a:gs pos="100000">
                <a:srgbClr val="6644AA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grpSp>
        <p:nvGrpSpPr>
          <p:cNvPr id="14" name="Group 38"/>
          <p:cNvGrpSpPr>
            <a:grpSpLocks/>
          </p:cNvGrpSpPr>
          <p:nvPr/>
        </p:nvGrpSpPr>
        <p:grpSpPr bwMode="auto">
          <a:xfrm>
            <a:off x="3124200" y="3581400"/>
            <a:ext cx="366713" cy="206375"/>
            <a:chOff x="2016" y="2304"/>
            <a:chExt cx="231" cy="130"/>
          </a:xfrm>
        </p:grpSpPr>
        <p:sp>
          <p:nvSpPr>
            <p:cNvPr id="13345" name="Oval 39"/>
            <p:cNvSpPr>
              <a:spLocks noChangeArrowheads="1"/>
            </p:cNvSpPr>
            <p:nvPr/>
          </p:nvSpPr>
          <p:spPr bwMode="gray">
            <a:xfrm rot="-3372907">
              <a:off x="2019" y="2301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AA66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3346" name="Oval 40"/>
            <p:cNvSpPr>
              <a:spLocks noChangeArrowheads="1"/>
            </p:cNvSpPr>
            <p:nvPr/>
          </p:nvSpPr>
          <p:spPr bwMode="gray">
            <a:xfrm rot="-3372907">
              <a:off x="2163" y="2349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AA66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</p:grpSp>
      <p:grpSp>
        <p:nvGrpSpPr>
          <p:cNvPr id="15" name="Group 41"/>
          <p:cNvGrpSpPr>
            <a:grpSpLocks/>
          </p:cNvGrpSpPr>
          <p:nvPr/>
        </p:nvGrpSpPr>
        <p:grpSpPr bwMode="auto">
          <a:xfrm>
            <a:off x="4495800" y="2559050"/>
            <a:ext cx="138113" cy="412750"/>
            <a:chOff x="2832" y="1612"/>
            <a:chExt cx="87" cy="260"/>
          </a:xfrm>
        </p:grpSpPr>
        <p:sp>
          <p:nvSpPr>
            <p:cNvPr id="13343" name="Oval 42"/>
            <p:cNvSpPr>
              <a:spLocks noChangeArrowheads="1"/>
            </p:cNvSpPr>
            <p:nvPr/>
          </p:nvSpPr>
          <p:spPr bwMode="gray">
            <a:xfrm rot="-3372907">
              <a:off x="2835" y="1609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AA8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3344" name="Oval 43"/>
            <p:cNvSpPr>
              <a:spLocks noChangeArrowheads="1"/>
            </p:cNvSpPr>
            <p:nvPr/>
          </p:nvSpPr>
          <p:spPr bwMode="gray">
            <a:xfrm rot="-3372907">
              <a:off x="2835" y="1787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AA8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</p:grpSp>
      <p:sp>
        <p:nvSpPr>
          <p:cNvPr id="13327" name="Oval 44"/>
          <p:cNvSpPr>
            <a:spLocks noChangeArrowheads="1"/>
          </p:cNvSpPr>
          <p:nvPr/>
        </p:nvSpPr>
        <p:spPr bwMode="gray">
          <a:xfrm rot="-3372907">
            <a:off x="5966619" y="3606006"/>
            <a:ext cx="130175" cy="138113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100000">
                <a:srgbClr val="0066AA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3328" name="Oval 45"/>
          <p:cNvSpPr>
            <a:spLocks noChangeArrowheads="1"/>
          </p:cNvSpPr>
          <p:nvPr/>
        </p:nvSpPr>
        <p:spPr bwMode="gray">
          <a:xfrm rot="-3372907">
            <a:off x="5718969" y="3729831"/>
            <a:ext cx="130175" cy="138113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100000">
                <a:srgbClr val="0066AA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3329" name="Text Box 46"/>
          <p:cNvSpPr txBox="1">
            <a:spLocks noChangeArrowheads="1"/>
          </p:cNvSpPr>
          <p:nvPr/>
        </p:nvSpPr>
        <p:spPr bwMode="auto">
          <a:xfrm>
            <a:off x="4824413" y="1557338"/>
            <a:ext cx="43195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CC"/>
                </a:solidFill>
              </a:rPr>
              <a:t>умение с достаточной полнотой и точностью выражать свои мысли</a:t>
            </a:r>
            <a:r>
              <a:rPr lang="ru-RU" sz="2000">
                <a:solidFill>
                  <a:srgbClr val="33CCFF"/>
                </a:solidFill>
              </a:rPr>
              <a:t> </a:t>
            </a:r>
            <a:endParaRPr lang="en-US" sz="2000" b="1">
              <a:solidFill>
                <a:srgbClr val="33CCFF"/>
              </a:solidFill>
            </a:endParaRPr>
          </a:p>
        </p:txBody>
      </p:sp>
      <p:sp>
        <p:nvSpPr>
          <p:cNvPr id="13330" name="Text Box 47"/>
          <p:cNvSpPr txBox="1">
            <a:spLocks noChangeArrowheads="1"/>
          </p:cNvSpPr>
          <p:nvPr/>
        </p:nvSpPr>
        <p:spPr bwMode="auto">
          <a:xfrm>
            <a:off x="250825" y="2781300"/>
            <a:ext cx="21605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CC"/>
                </a:solidFill>
              </a:rPr>
              <a:t>планирование учебного сотрудничества с учителем и сверстниками</a:t>
            </a:r>
          </a:p>
        </p:txBody>
      </p:sp>
      <p:sp>
        <p:nvSpPr>
          <p:cNvPr id="13331" name="Text Box 48"/>
          <p:cNvSpPr txBox="1">
            <a:spLocks noChangeArrowheads="1"/>
          </p:cNvSpPr>
          <p:nvPr/>
        </p:nvSpPr>
        <p:spPr bwMode="auto">
          <a:xfrm>
            <a:off x="6804025" y="3068638"/>
            <a:ext cx="1905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000">
                <a:solidFill>
                  <a:srgbClr val="0000CC"/>
                </a:solidFill>
              </a:rPr>
              <a:t>управление поведением партнёра</a:t>
            </a:r>
            <a:r>
              <a:rPr lang="ru-RU" sz="2000">
                <a:solidFill>
                  <a:srgbClr val="33CCFF"/>
                </a:solidFill>
              </a:rPr>
              <a:t> </a:t>
            </a:r>
            <a:endParaRPr lang="en-US" sz="2000" b="1">
              <a:solidFill>
                <a:srgbClr val="33CCFF"/>
              </a:solidFill>
            </a:endParaRPr>
          </a:p>
        </p:txBody>
      </p:sp>
      <p:sp>
        <p:nvSpPr>
          <p:cNvPr id="13332" name="Text Box 49"/>
          <p:cNvSpPr txBox="1">
            <a:spLocks noChangeArrowheads="1"/>
          </p:cNvSpPr>
          <p:nvPr/>
        </p:nvSpPr>
        <p:spPr bwMode="auto">
          <a:xfrm>
            <a:off x="971550" y="5445125"/>
            <a:ext cx="19161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CC"/>
                </a:solidFill>
              </a:rPr>
              <a:t>постановка вопросов</a:t>
            </a:r>
          </a:p>
          <a:p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3333" name="Text Box 50"/>
          <p:cNvSpPr txBox="1">
            <a:spLocks noChangeArrowheads="1"/>
          </p:cNvSpPr>
          <p:nvPr/>
        </p:nvSpPr>
        <p:spPr bwMode="auto">
          <a:xfrm>
            <a:off x="6372225" y="5445125"/>
            <a:ext cx="190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CC"/>
                </a:solidFill>
              </a:rPr>
              <a:t>разрешение конфликтов</a:t>
            </a:r>
            <a:r>
              <a:rPr lang="ru-RU" sz="2000">
                <a:solidFill>
                  <a:srgbClr val="33CCFF"/>
                </a:solidFill>
              </a:rPr>
              <a:t> </a:t>
            </a:r>
            <a:endParaRPr lang="en-US" sz="2000" b="1">
              <a:solidFill>
                <a:srgbClr val="33CCFF"/>
              </a:solidFill>
            </a:endParaRPr>
          </a:p>
        </p:txBody>
      </p:sp>
      <p:grpSp>
        <p:nvGrpSpPr>
          <p:cNvPr id="16" name="Group 26"/>
          <p:cNvGrpSpPr>
            <a:grpSpLocks/>
          </p:cNvGrpSpPr>
          <p:nvPr/>
        </p:nvGrpSpPr>
        <p:grpSpPr bwMode="auto">
          <a:xfrm>
            <a:off x="179388" y="115888"/>
            <a:ext cx="5651500" cy="1835150"/>
            <a:chOff x="555" y="2823"/>
            <a:chExt cx="973" cy="1065"/>
          </a:xfrm>
        </p:grpSpPr>
        <p:pic>
          <p:nvPicPr>
            <p:cNvPr id="13338" name="Picture 27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39" name="Oval 28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AE50E2"/>
                </a:gs>
                <a:gs pos="100000">
                  <a:srgbClr val="642E81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3340" name="Oval 29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AE50E2">
                    <a:alpha val="85001"/>
                  </a:srgbClr>
                </a:gs>
                <a:gs pos="100000">
                  <a:srgbClr val="6F339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3341" name="Oval 30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AE50E2"/>
                </a:gs>
                <a:gs pos="100000">
                  <a:srgbClr val="7E3AA4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13342" name="Picture 31" descr="Picture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35" name="Rectangle 58"/>
          <p:cNvSpPr>
            <a:spLocks noChangeArrowheads="1"/>
          </p:cNvSpPr>
          <p:nvPr/>
        </p:nvSpPr>
        <p:spPr bwMode="auto">
          <a:xfrm>
            <a:off x="900113" y="765175"/>
            <a:ext cx="4681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3300"/>
                </a:solidFill>
              </a:rPr>
              <a:t>Коммуникативные УУД</a:t>
            </a:r>
          </a:p>
        </p:txBody>
      </p:sp>
      <p:sp>
        <p:nvSpPr>
          <p:cNvPr id="13336" name="Номер слайда 56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E3236EE-A9C3-4EDC-9854-4740E4ED400D}" type="slidenum">
              <a:rPr lang="ru-RU" sz="1400"/>
              <a:pPr algn="r"/>
              <a:t>17</a:t>
            </a:fld>
            <a:endParaRPr lang="ru-RU" sz="1400"/>
          </a:p>
        </p:txBody>
      </p:sp>
      <p:pic>
        <p:nvPicPr>
          <p:cNvPr id="13337" name="Рисунок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9925" y="260350"/>
            <a:ext cx="1152525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Требования психологии к процессу обучения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ru-RU" sz="3000" dirty="0" smtClean="0"/>
              <a:t>обеспечить </a:t>
            </a:r>
            <a:r>
              <a:rPr lang="ru-RU" sz="3000" dirty="0" err="1" smtClean="0"/>
              <a:t>деятельностный</a:t>
            </a:r>
            <a:r>
              <a:rPr lang="ru-RU" sz="3000" dirty="0" smtClean="0"/>
              <a:t> подход к обучению (Л.С. </a:t>
            </a:r>
            <a:r>
              <a:rPr lang="ru-RU" sz="3000" dirty="0" err="1" smtClean="0"/>
              <a:t>Выготский</a:t>
            </a:r>
            <a:r>
              <a:rPr lang="ru-RU" sz="3000" dirty="0" smtClean="0"/>
              <a:t>);</a:t>
            </a:r>
          </a:p>
          <a:p>
            <a:pPr algn="just">
              <a:buFontTx/>
              <a:buChar char="-"/>
            </a:pPr>
            <a:r>
              <a:rPr lang="ru-RU" sz="3000" dirty="0" smtClean="0"/>
              <a:t>обеспечить адекватность деятельности учащихся усваиваемым знаниям (А.Н.Леонтьев);</a:t>
            </a:r>
          </a:p>
          <a:p>
            <a:pPr algn="just">
              <a:buFontTx/>
              <a:buChar char="-"/>
            </a:pPr>
            <a:r>
              <a:rPr lang="ru-RU" sz="3000" dirty="0" smtClean="0"/>
              <a:t>организовать усвоение этой деятельности в соответствии с психологическими законами усвоения (П.Я.Гальперин)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928688" y="214313"/>
            <a:ext cx="7758112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Технология полного усвоения </a:t>
            </a:r>
            <a:br>
              <a:rPr lang="ru-RU" sz="3200" b="1" dirty="0" smtClean="0"/>
            </a:br>
            <a:r>
              <a:rPr lang="ru-RU" sz="2400" b="1" dirty="0" smtClean="0"/>
              <a:t>(</a:t>
            </a:r>
            <a:r>
              <a:rPr lang="ru-RU" sz="2400" b="1" dirty="0" err="1" smtClean="0"/>
              <a:t>Б.Блум</a:t>
            </a:r>
            <a:r>
              <a:rPr lang="ru-RU" sz="2400" b="1" dirty="0" smtClean="0"/>
              <a:t>; Дж.Блок, </a:t>
            </a:r>
            <a:r>
              <a:rPr lang="ru-RU" sz="2400" b="1" dirty="0" err="1" smtClean="0"/>
              <a:t>Л.Андерсон</a:t>
            </a:r>
            <a:r>
              <a:rPr lang="ru-RU" sz="2400" b="1" dirty="0" smtClean="0"/>
              <a:t>; М. Кларин)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ru-RU" dirty="0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4987925"/>
          </a:xfrm>
        </p:spPr>
        <p:txBody>
          <a:bodyPr/>
          <a:lstStyle/>
          <a:p>
            <a:r>
              <a:rPr lang="ru-RU" sz="2000" b="1" dirty="0" smtClean="0"/>
              <a:t>Проблема:</a:t>
            </a:r>
          </a:p>
          <a:p>
            <a:r>
              <a:rPr lang="ru-RU" sz="2000" dirty="0" smtClean="0"/>
              <a:t>1. Разброс успеваемости школьников при усвоении содержания образования объясняется не их способностью или неспособностью, а нашим неумением организовать процесс обучения в соответствии с индивидуальными особенностями восприятия и усвоения.</a:t>
            </a:r>
          </a:p>
          <a:p>
            <a:r>
              <a:rPr lang="ru-RU" sz="2000" dirty="0" smtClean="0"/>
              <a:t>2. Способности ученика определяются его темпом учения не при усредненных, а оптимально подобранных для данного ребенка условиях. </a:t>
            </a:r>
          </a:p>
          <a:p>
            <a:r>
              <a:rPr lang="ru-RU" sz="2000" b="1" dirty="0" smtClean="0"/>
              <a:t>Гипотеза: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При правильной организации обучения, особенно при снятии ограничений во времени, абсолютное большинство школьников в состоянии полностью усвоить обязательный учебный материал.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Калина И.И. о значении развития </a:t>
            </a:r>
            <a:r>
              <a:rPr lang="ru-RU" sz="3600" b="1" dirty="0" err="1" smtClean="0"/>
              <a:t>общеучебных</a:t>
            </a:r>
            <a:r>
              <a:rPr lang="ru-RU" sz="3600" b="1" dirty="0" smtClean="0"/>
              <a:t> умений в процессе школьного обучения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58204" cy="457203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«Во всех версиях стандартов декларируется необходимость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подхода к определению содержания образования и планированию его результатов. Все время говорится и о формировании </a:t>
            </a:r>
            <a:r>
              <a:rPr lang="ru-RU" dirty="0" err="1" smtClean="0"/>
              <a:t>общеучебных</a:t>
            </a:r>
            <a:r>
              <a:rPr lang="ru-RU" dirty="0" smtClean="0"/>
              <a:t> умений и навыков как важнейшем результате образования. Но дальше разработки программ формирования </a:t>
            </a:r>
            <a:r>
              <a:rPr lang="ru-RU" dirty="0" err="1" smtClean="0"/>
              <a:t>общеучебных</a:t>
            </a:r>
            <a:r>
              <a:rPr lang="ru-RU" dirty="0" smtClean="0"/>
              <a:t> умений дело не идет. Но если эти программы не станут неотъемлемой частью изучения отдельных предметов, декларация так и останется декларацией».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29538" cy="1293812"/>
          </a:xfrm>
        </p:spPr>
        <p:txBody>
          <a:bodyPr/>
          <a:lstStyle/>
          <a:p>
            <a:pPr algn="ctr"/>
            <a:r>
              <a:rPr lang="ru-RU" sz="3200" b="1" dirty="0" smtClean="0"/>
              <a:t>Технология уровневой дифференциации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000" b="1" dirty="0" smtClean="0"/>
              <a:t>(</a:t>
            </a:r>
            <a:r>
              <a:rPr lang="ru-RU" sz="2000" b="1" dirty="0" err="1" smtClean="0"/>
              <a:t>Н.П.Гузик</a:t>
            </a:r>
            <a:r>
              <a:rPr lang="ru-RU" sz="2000" b="1" dirty="0" smtClean="0"/>
              <a:t>; В.В.Фирсов; </a:t>
            </a:r>
            <a:r>
              <a:rPr lang="ru-RU" sz="2000" b="1" dirty="0" err="1" smtClean="0"/>
              <a:t>И.Н.Закатова</a:t>
            </a:r>
            <a:r>
              <a:rPr lang="ru-RU" sz="2000" b="1" dirty="0" smtClean="0"/>
              <a:t>) 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/>
              <a:t>Проблема:</a:t>
            </a:r>
          </a:p>
          <a:p>
            <a:r>
              <a:rPr lang="ru-RU" sz="2400" dirty="0" smtClean="0"/>
              <a:t>Образование требует достаточно высокого уровня усвоения материала, в результате возрастает перегрузка детей, снижается мотивация.</a:t>
            </a:r>
          </a:p>
          <a:p>
            <a:pPr algn="ctr"/>
            <a:r>
              <a:rPr lang="ru-RU" sz="2400" b="1" dirty="0" smtClean="0"/>
              <a:t>Перегрузки учащихся начинаются на уровне восприятия!</a:t>
            </a:r>
          </a:p>
          <a:p>
            <a:r>
              <a:rPr lang="ru-RU" sz="2400" b="1" dirty="0" smtClean="0"/>
              <a:t>Гипотеза: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предлагая учащимся одинаковый объем учебного материала, учитель ориентирует их на различные уровни требований к его усвоению; вводится так называемый «базовый уровень».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/>
            <a:r>
              <a:rPr lang="ru-RU" sz="2800" b="1" dirty="0" smtClean="0"/>
              <a:t>Технология концентрированного обучения </a:t>
            </a:r>
            <a:r>
              <a:rPr lang="ru-RU" sz="2000" b="1" dirty="0" smtClean="0"/>
              <a:t>(</a:t>
            </a:r>
            <a:r>
              <a:rPr lang="ru-RU" sz="2000" b="1" dirty="0" err="1" smtClean="0"/>
              <a:t>П.Блонский</a:t>
            </a:r>
            <a:r>
              <a:rPr lang="ru-RU" sz="2000" b="1" dirty="0" smtClean="0"/>
              <a:t>; П.Эрдниев; Г. Ибрагимов; М. Щетинин; </a:t>
            </a:r>
            <a:r>
              <a:rPr lang="ru-RU" sz="2000" b="1" dirty="0" err="1" smtClean="0"/>
              <a:t>Остапенко</a:t>
            </a:r>
            <a:r>
              <a:rPr lang="ru-RU" sz="2000" b="1" dirty="0" smtClean="0"/>
              <a:t> А.А.)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400" b="1" i="1" dirty="0" smtClean="0"/>
              <a:t>Проблема:</a:t>
            </a:r>
            <a:r>
              <a:rPr lang="ru-RU" sz="2400" dirty="0" smtClean="0"/>
              <a:t> отсутствие у большинства учащихся систем знаний и умений по предметам, отсутствие мотивации, быстрое забывание изученного материала.</a:t>
            </a:r>
          </a:p>
          <a:p>
            <a:r>
              <a:rPr lang="ru-RU" sz="2400" b="1" i="1" dirty="0" smtClean="0"/>
              <a:t>Задача</a:t>
            </a:r>
            <a:r>
              <a:rPr lang="ru-RU" sz="2400" b="1" dirty="0" smtClean="0"/>
              <a:t>: </a:t>
            </a:r>
            <a:r>
              <a:rPr lang="ru-RU" sz="2400" dirty="0" smtClean="0"/>
              <a:t>чтобы предупредить забывание материала, усвоенного на уроке, необходимо провести работу по закреплению в день его восприятия.</a:t>
            </a:r>
          </a:p>
          <a:p>
            <a:r>
              <a:rPr lang="ru-RU" sz="2400" b="1" i="1" dirty="0" smtClean="0"/>
              <a:t>Возможное решение</a:t>
            </a:r>
            <a:r>
              <a:rPr lang="ru-RU" sz="2400" b="1" dirty="0" smtClean="0"/>
              <a:t>: </a:t>
            </a:r>
            <a:r>
              <a:rPr lang="ru-RU" sz="2400" dirty="0" smtClean="0"/>
              <a:t>переход к такой системе организации обучения, которая бы максимально сближала учебный процесс с естественными психологическими особенностями человеческого восприятия.</a:t>
            </a:r>
          </a:p>
          <a:p>
            <a:r>
              <a:rPr lang="ru-RU" sz="2400" b="1" dirty="0" smtClean="0"/>
              <a:t>Концентрированное обучение</a:t>
            </a:r>
            <a:r>
              <a:rPr lang="ru-RU" sz="2400" dirty="0" smtClean="0"/>
              <a:t> - особая технология организации учебного процесса, при которой внимание педагогов и учащихся сосредоточивается на более глубоком изучении каждого предмета за счет объединения уроков в блоки, сокращения числа параллельно изучаемых дисциплин в течение учебного дня, недели.</a:t>
            </a:r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857224" y="142852"/>
            <a:ext cx="7772400" cy="928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Технологии </a:t>
            </a:r>
            <a:r>
              <a:rPr lang="ru-RU" sz="3200" b="1" dirty="0" err="1" smtClean="0"/>
              <a:t>личностностной</a:t>
            </a:r>
            <a:r>
              <a:rPr lang="ru-RU" sz="3200" b="1" dirty="0" smtClean="0"/>
              <a:t> ориентации</a:t>
            </a:r>
            <a:br>
              <a:rPr lang="ru-RU" sz="3200" b="1" dirty="0" smtClean="0"/>
            </a:br>
            <a:r>
              <a:rPr lang="ru-RU" sz="2400" b="1" dirty="0" smtClean="0"/>
              <a:t>(</a:t>
            </a:r>
            <a:r>
              <a:rPr lang="ru-RU" sz="2400" b="1" dirty="0" err="1" smtClean="0"/>
              <a:t>И.С.Якиманская</a:t>
            </a:r>
            <a:r>
              <a:rPr lang="ru-RU" sz="2400" b="1" dirty="0" smtClean="0"/>
              <a:t>; </a:t>
            </a:r>
            <a:r>
              <a:rPr lang="ru-RU" sz="2400" b="1" dirty="0" err="1" smtClean="0"/>
              <a:t>Ш.А.Амонашвили</a:t>
            </a:r>
            <a:r>
              <a:rPr lang="ru-RU" sz="2400" b="1" dirty="0" smtClean="0"/>
              <a:t>, Е.Н.Ильин)</a:t>
            </a:r>
            <a:endParaRPr lang="ru-RU" sz="2400" dirty="0" smtClean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28625" y="1428750"/>
            <a:ext cx="8258175" cy="5214938"/>
          </a:xfrm>
        </p:spPr>
        <p:txBody>
          <a:bodyPr/>
          <a:lstStyle/>
          <a:p>
            <a:r>
              <a:rPr lang="ru-RU" sz="2000" b="1" dirty="0" smtClean="0"/>
              <a:t>Главная задача: </a:t>
            </a:r>
            <a:r>
              <a:rPr lang="ru-RU" sz="2000" dirty="0" smtClean="0"/>
              <a:t>стимулирование социальных и познавательных мотивов обучения</a:t>
            </a:r>
          </a:p>
          <a:p>
            <a:r>
              <a:rPr lang="ru-RU" sz="2000" b="1" dirty="0" smtClean="0"/>
              <a:t>Социальная  мотивация:</a:t>
            </a:r>
          </a:p>
          <a:p>
            <a:r>
              <a:rPr lang="ru-RU" sz="2000" dirty="0" smtClean="0"/>
              <a:t>- сотрудничество учителя и учащихся на уроке, создание положительной эмоциональной атмосферы (комфортность обучения);</a:t>
            </a:r>
          </a:p>
          <a:p>
            <a:r>
              <a:rPr lang="ru-RU" sz="2000" dirty="0" smtClean="0"/>
              <a:t>- положительные переживания школьников, связанные с учением (тщательно продуманная система поощрений, создание ситуации успеха, включение школьника в групповую работу, создание для ученика ситуации выбора);</a:t>
            </a:r>
          </a:p>
          <a:p>
            <a:r>
              <a:rPr lang="ru-RU" sz="2000" dirty="0" smtClean="0"/>
              <a:t>- учет индивидуальных качеств конкретного учащегося.</a:t>
            </a:r>
          </a:p>
          <a:p>
            <a:r>
              <a:rPr lang="ru-RU" sz="2000" b="1" dirty="0" smtClean="0"/>
              <a:t>Познавательная мотивация:</a:t>
            </a:r>
          </a:p>
          <a:p>
            <a:r>
              <a:rPr lang="ru-RU" sz="2000" dirty="0" smtClean="0"/>
              <a:t>- связь изучаемого с жизнью, с достижениями науки и техники;</a:t>
            </a:r>
          </a:p>
          <a:p>
            <a:r>
              <a:rPr lang="ru-RU" sz="2000" dirty="0" smtClean="0"/>
              <a:t>- создание проблемной ситуации;</a:t>
            </a:r>
          </a:p>
          <a:p>
            <a:r>
              <a:rPr lang="ru-RU" sz="2000" dirty="0" smtClean="0"/>
              <a:t>- привлечение занимательных примеров, опытов, парадоксов;</a:t>
            </a:r>
          </a:p>
          <a:p>
            <a:r>
              <a:rPr lang="ru-RU" sz="2000" dirty="0" smtClean="0"/>
              <a:t>- использование познавательных игр, дискуссий.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Учет индивидуальных качеств личности учащегося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32859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1. </a:t>
            </a:r>
            <a:r>
              <a:rPr lang="ru-RU" sz="2400" b="1" dirty="0" err="1" smtClean="0"/>
              <a:t>Обучаемость</a:t>
            </a:r>
            <a:r>
              <a:rPr lang="ru-RU" sz="2400" b="1" dirty="0" smtClean="0"/>
              <a:t> </a:t>
            </a:r>
            <a:endParaRPr lang="ru-RU" sz="2400" dirty="0" smtClean="0"/>
          </a:p>
          <a:p>
            <a:r>
              <a:rPr lang="ru-RU" sz="2400" b="1" dirty="0" smtClean="0"/>
              <a:t>2. Внимание</a:t>
            </a:r>
            <a:endParaRPr lang="ru-RU" sz="2400" dirty="0" smtClean="0"/>
          </a:p>
          <a:p>
            <a:r>
              <a:rPr lang="ru-RU" sz="2400" b="1" dirty="0" smtClean="0"/>
              <a:t>3. Память</a:t>
            </a:r>
          </a:p>
          <a:p>
            <a:r>
              <a:rPr lang="ru-RU" sz="2400" b="1" dirty="0" smtClean="0"/>
              <a:t>4. Модальность</a:t>
            </a:r>
          </a:p>
          <a:p>
            <a:r>
              <a:rPr lang="ru-RU" sz="2400" b="1" dirty="0" smtClean="0"/>
              <a:t>5. Функциональная </a:t>
            </a:r>
            <a:r>
              <a:rPr lang="ru-RU" sz="2400" b="1" dirty="0" err="1" smtClean="0"/>
              <a:t>ассиметрия</a:t>
            </a:r>
            <a:r>
              <a:rPr lang="ru-RU" sz="2400" b="1" dirty="0" smtClean="0"/>
              <a:t> полушарий головного мозга</a:t>
            </a:r>
          </a:p>
          <a:p>
            <a:r>
              <a:rPr lang="ru-RU" sz="2400" b="1" dirty="0" smtClean="0"/>
              <a:t>6. Организационные </a:t>
            </a:r>
            <a:r>
              <a:rPr lang="ru-RU" sz="2400" b="1" dirty="0" err="1" smtClean="0"/>
              <a:t>общеучебные</a:t>
            </a:r>
            <a:r>
              <a:rPr lang="ru-RU" sz="2400" b="1" dirty="0" smtClean="0"/>
              <a:t> умения и навыки</a:t>
            </a:r>
          </a:p>
          <a:p>
            <a:r>
              <a:rPr lang="ru-RU" sz="2400" b="1" dirty="0" smtClean="0"/>
              <a:t>7. Коммуникативные </a:t>
            </a:r>
            <a:r>
              <a:rPr lang="ru-RU" sz="2400" b="1" dirty="0" err="1" smtClean="0"/>
              <a:t>общеучебные</a:t>
            </a:r>
            <a:r>
              <a:rPr lang="ru-RU" sz="2400" b="1" dirty="0" smtClean="0"/>
              <a:t> умения и навыки</a:t>
            </a:r>
          </a:p>
          <a:p>
            <a:r>
              <a:rPr lang="ru-RU" sz="2400" b="1" dirty="0" smtClean="0"/>
              <a:t>8. Информационные </a:t>
            </a:r>
            <a:r>
              <a:rPr lang="ru-RU" sz="2400" b="1" dirty="0" err="1" smtClean="0"/>
              <a:t>общеучебные</a:t>
            </a:r>
            <a:r>
              <a:rPr lang="ru-RU" sz="2400" b="1" dirty="0" smtClean="0"/>
              <a:t> умения и навыки</a:t>
            </a:r>
          </a:p>
          <a:p>
            <a:r>
              <a:rPr lang="ru-RU" sz="2400" b="1" dirty="0" smtClean="0"/>
              <a:t>9. Мыслительные </a:t>
            </a:r>
            <a:r>
              <a:rPr lang="ru-RU" sz="2400" b="1" dirty="0" err="1" smtClean="0"/>
              <a:t>общеучебные</a:t>
            </a:r>
            <a:r>
              <a:rPr lang="ru-RU" sz="2400" b="1" dirty="0" smtClean="0"/>
              <a:t> умения и навыки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85750"/>
            <a:ext cx="7731125" cy="10556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b="1" smtClean="0"/>
              <a:t>Технология проблемного обучения.</a:t>
            </a:r>
            <a:br>
              <a:rPr lang="ru-RU" sz="3200" b="1" smtClean="0"/>
            </a:br>
            <a:r>
              <a:rPr lang="ru-RU" sz="2000" b="1" smtClean="0"/>
              <a:t>(М.И.Махмутов, И.Я.Лернер)</a:t>
            </a:r>
            <a:r>
              <a:rPr lang="ru-RU" sz="3200" b="1" smtClean="0"/>
              <a:t/>
            </a:r>
            <a:br>
              <a:rPr lang="ru-RU" sz="3200" b="1" smtClean="0"/>
            </a:br>
            <a:endParaRPr lang="ru-RU" sz="3200" b="1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497887" cy="4924425"/>
          </a:xfrm>
        </p:spPr>
        <p:txBody>
          <a:bodyPr/>
          <a:lstStyle/>
          <a:p>
            <a:pPr eaLnBrk="1" hangingPunct="1"/>
            <a:r>
              <a:rPr lang="ru-RU" sz="2200" b="1" i="1" dirty="0" smtClean="0"/>
              <a:t>Проблемное обучение</a:t>
            </a:r>
            <a:r>
              <a:rPr lang="ru-RU" sz="2200" dirty="0" smtClean="0"/>
              <a:t> - форма организации учебного процесса, при которой учитель ставит перед учащимися проблему и создает условия для активной самостоятельной деятельности учащихся по ее разрешению.</a:t>
            </a:r>
          </a:p>
          <a:p>
            <a:pPr eaLnBrk="1" hangingPunct="1"/>
            <a:r>
              <a:rPr lang="ru-RU" sz="2200" b="1" i="1" dirty="0" smtClean="0"/>
              <a:t>Цели проблемного обучения:</a:t>
            </a:r>
          </a:p>
          <a:p>
            <a:pPr eaLnBrk="1" hangingPunct="1"/>
            <a:r>
              <a:rPr lang="ru-RU" sz="2200" dirty="0" smtClean="0"/>
              <a:t>- сформировать у учащихся необходимую систему знаний, умений и навыков в результате решения познавательных проблем;</a:t>
            </a:r>
          </a:p>
          <a:p>
            <a:pPr eaLnBrk="1" hangingPunct="1"/>
            <a:r>
              <a:rPr lang="ru-RU" sz="2200" dirty="0" smtClean="0"/>
              <a:t>- достигнуть высокого уровня развития </a:t>
            </a:r>
            <a:r>
              <a:rPr lang="ru-RU" sz="2200" dirty="0" err="1" smtClean="0"/>
              <a:t>общеучебных</a:t>
            </a:r>
            <a:r>
              <a:rPr lang="ru-RU" sz="2200" dirty="0" smtClean="0"/>
              <a:t> и интеллектуальных умений, способности к самообучению;</a:t>
            </a:r>
          </a:p>
          <a:p>
            <a:pPr eaLnBrk="1" hangingPunct="1"/>
            <a:r>
              <a:rPr lang="ru-RU" sz="2200" dirty="0" smtClean="0"/>
              <a:t>- сформировать особый стиль умственной деятельности, исследовательскую активность и самостоятельность учащихся.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/>
              <a:t>Структура проблемного урока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pPr eaLnBrk="1" hangingPunct="1"/>
            <a:r>
              <a:rPr lang="ru-RU" sz="2400" dirty="0" smtClean="0"/>
              <a:t>1. Подготовка к восприятию проблемы. Актуализация знаний учащихся</a:t>
            </a:r>
          </a:p>
          <a:p>
            <a:pPr eaLnBrk="1" hangingPunct="1"/>
            <a:r>
              <a:rPr lang="ru-RU" sz="2400" dirty="0" smtClean="0"/>
              <a:t>2. Создание проблемной ситуации и постановка проблемы</a:t>
            </a:r>
          </a:p>
          <a:p>
            <a:pPr eaLnBrk="1" hangingPunct="1"/>
            <a:r>
              <a:rPr lang="ru-RU" sz="2400" dirty="0" smtClean="0"/>
              <a:t>3. Процесс решения проблемы:</a:t>
            </a:r>
          </a:p>
          <a:p>
            <a:pPr eaLnBrk="1" hangingPunct="1"/>
            <a:r>
              <a:rPr lang="ru-RU" sz="2400" dirty="0" smtClean="0"/>
              <a:t>А) выдвижение гипотез</a:t>
            </a:r>
          </a:p>
          <a:p>
            <a:pPr eaLnBrk="1" hangingPunct="1"/>
            <a:r>
              <a:rPr lang="ru-RU" sz="2400" dirty="0" smtClean="0"/>
              <a:t>Б) обсуждение гипотез</a:t>
            </a:r>
          </a:p>
          <a:p>
            <a:pPr eaLnBrk="1" hangingPunct="1"/>
            <a:r>
              <a:rPr lang="ru-RU" sz="2400" dirty="0" smtClean="0"/>
              <a:t>В) выбор одной из гипотез</a:t>
            </a:r>
          </a:p>
          <a:p>
            <a:pPr eaLnBrk="1" hangingPunct="1"/>
            <a:r>
              <a:rPr lang="ru-RU" sz="2400" dirty="0" smtClean="0"/>
              <a:t>4. Доказательство правильности выбранного решения (теоретическое или экспериментальное)</a:t>
            </a:r>
          </a:p>
          <a:p>
            <a:pPr>
              <a:buFont typeface="Wingdings" pitchFamily="2" charset="2"/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579562"/>
          </a:xfrm>
        </p:spPr>
        <p:txBody>
          <a:bodyPr/>
          <a:lstStyle/>
          <a:p>
            <a:pPr algn="ctr" eaLnBrk="1" hangingPunct="1"/>
            <a:r>
              <a:rPr lang="ru-RU" sz="2800" b="1" smtClean="0"/>
              <a:t>ТЕХНОЛОГИЯ МОДУЛЬНОГО ОБУЧЕНИЯ</a:t>
            </a:r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2400" b="1" smtClean="0"/>
              <a:t>(П.А.Юцявичене, П.И.Третьяков, Т.И. Шамова)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772400" cy="384492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ru-RU" dirty="0" smtClean="0"/>
              <a:t>Сущность модульного обучения: каждый ребенок </a:t>
            </a:r>
            <a:r>
              <a:rPr lang="ru-RU" b="1" dirty="0" smtClean="0"/>
              <a:t>самостоятельно</a:t>
            </a:r>
            <a:r>
              <a:rPr lang="ru-RU" dirty="0" smtClean="0"/>
              <a:t> достигает целей учебно-познавательной деятельности в процессе работы над </a:t>
            </a:r>
            <a:r>
              <a:rPr lang="ru-RU" b="1" dirty="0" smtClean="0"/>
              <a:t>модулем</a:t>
            </a:r>
            <a:r>
              <a:rPr lang="ru-RU" dirty="0" smtClean="0"/>
              <a:t> – целевым функциональным узлом, в котором объединены учебное содержание и приемы учебной деятельности по овладению этим содержанием.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smtClean="0"/>
              <a:t>Основные мотивы внедрения в учебный процесс модульной технологии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400" dirty="0" smtClean="0"/>
              <a:t>- гарантированность достижения результатов обучения;</a:t>
            </a:r>
          </a:p>
          <a:p>
            <a:pPr eaLnBrk="1" hangingPunct="1"/>
            <a:r>
              <a:rPr lang="ru-RU" sz="2400" dirty="0" smtClean="0"/>
              <a:t>- паритетные отношения учителя и учеников;</a:t>
            </a:r>
          </a:p>
          <a:p>
            <a:pPr eaLnBrk="1" hangingPunct="1"/>
            <a:r>
              <a:rPr lang="ru-RU" sz="2400" dirty="0" smtClean="0"/>
              <a:t>- возможность выбора уровня обучения;</a:t>
            </a:r>
          </a:p>
          <a:p>
            <a:pPr eaLnBrk="1" hangingPunct="1"/>
            <a:r>
              <a:rPr lang="ru-RU" sz="2400" dirty="0" smtClean="0"/>
              <a:t>- возможность работы в индивидуальном темпе;</a:t>
            </a:r>
          </a:p>
          <a:p>
            <a:pPr eaLnBrk="1" hangingPunct="1"/>
            <a:r>
              <a:rPr lang="ru-RU" sz="2400" dirty="0" smtClean="0"/>
              <a:t>- возможность работы в группах, парах и т.о. возможность общения с товарищами;</a:t>
            </a:r>
          </a:p>
          <a:p>
            <a:pPr eaLnBrk="1" hangingPunct="1"/>
            <a:r>
              <a:rPr lang="ru-RU" sz="2400" dirty="0" smtClean="0"/>
              <a:t>- «мягкий» контроль в процессе освоения учебного содержания.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5794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smtClean="0"/>
              <a:t/>
            </a:r>
            <a:br>
              <a:rPr lang="ru-RU" sz="3200" smtClean="0"/>
            </a:br>
            <a:r>
              <a:rPr lang="ru-RU" sz="3200" b="1" smtClean="0"/>
              <a:t>Технология развивающего обучения</a:t>
            </a:r>
            <a:br>
              <a:rPr lang="ru-RU" sz="3200" b="1" smtClean="0"/>
            </a:br>
            <a:endParaRPr lang="ru-RU" sz="3200" b="1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71563"/>
            <a:ext cx="8569325" cy="55260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/>
              <a:t>Теоретические положения разработаны Л.С. </a:t>
            </a:r>
            <a:r>
              <a:rPr lang="ru-RU" sz="2400" dirty="0" err="1" smtClean="0"/>
              <a:t>Выготским</a:t>
            </a:r>
            <a:endParaRPr lang="ru-RU" sz="2400" dirty="0" smtClean="0"/>
          </a:p>
          <a:p>
            <a:pPr>
              <a:lnSpc>
                <a:spcPct val="90000"/>
              </a:lnSpc>
            </a:pPr>
            <a:r>
              <a:rPr lang="ru-RU" sz="2400" dirty="0" err="1" smtClean="0"/>
              <a:t>Е.Н.Кабанова-Меллер</a:t>
            </a:r>
            <a:r>
              <a:rPr lang="ru-RU" sz="2400" dirty="0" smtClean="0"/>
              <a:t>, Д.Н.Богоявленский – формирование у учащихся приемов умственной деятельности</a:t>
            </a:r>
          </a:p>
          <a:p>
            <a:pPr>
              <a:lnSpc>
                <a:spcPct val="90000"/>
              </a:lnSpc>
            </a:pPr>
            <a:r>
              <a:rPr lang="ru-RU" sz="2400" dirty="0" err="1" smtClean="0"/>
              <a:t>Колмыкова</a:t>
            </a:r>
            <a:r>
              <a:rPr lang="ru-RU" sz="2400" dirty="0" smtClean="0"/>
              <a:t> З.И. – обучение должно формировать продуктивное, т.е. творческое мышление</a:t>
            </a:r>
          </a:p>
          <a:p>
            <a:pPr>
              <a:lnSpc>
                <a:spcPct val="90000"/>
              </a:lnSpc>
            </a:pPr>
            <a:r>
              <a:rPr lang="ru-RU" sz="2400" dirty="0" err="1" smtClean="0"/>
              <a:t>Занков</a:t>
            </a:r>
            <a:r>
              <a:rPr lang="ru-RU" sz="2400" dirty="0" smtClean="0"/>
              <a:t> Л.В. – развитие интеллектуальных качеств личности</a:t>
            </a:r>
          </a:p>
          <a:p>
            <a:pPr>
              <a:lnSpc>
                <a:spcPct val="90000"/>
              </a:lnSpc>
            </a:pPr>
            <a:r>
              <a:rPr lang="ru-RU" sz="2400" dirty="0" err="1" smtClean="0"/>
              <a:t>Эльконин</a:t>
            </a:r>
            <a:r>
              <a:rPr lang="ru-RU" sz="2400" dirty="0" smtClean="0"/>
              <a:t> Д.Б., Давыдов В.В. – развитие логического, теоретического мышления</a:t>
            </a:r>
          </a:p>
          <a:p>
            <a:pPr>
              <a:lnSpc>
                <a:spcPct val="90000"/>
              </a:lnSpc>
            </a:pPr>
            <a:r>
              <a:rPr lang="ru-RU" sz="2400" dirty="0" err="1" smtClean="0"/>
              <a:t>Якиманская</a:t>
            </a:r>
            <a:r>
              <a:rPr lang="ru-RU" sz="2400" dirty="0" smtClean="0"/>
              <a:t>  И.С. – обучение с опорой на субъектный опыт учащегося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172243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2800" b="1" dirty="0" smtClean="0">
                <a:solidFill>
                  <a:schemeClr val="tx1"/>
                </a:solidFill>
                <a:hlinkClick r:id="rId2" action="ppaction://hlinkfile"/>
              </a:rPr>
              <a:t>Технология развития критического мышления </a:t>
            </a: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(</a:t>
            </a:r>
            <a:r>
              <a:rPr lang="ru-RU" sz="2000" b="1" dirty="0" err="1" smtClean="0"/>
              <a:t>Халперн</a:t>
            </a:r>
            <a:r>
              <a:rPr lang="ru-RU" sz="2000" b="1" dirty="0" smtClean="0"/>
              <a:t> Д., </a:t>
            </a:r>
            <a:r>
              <a:rPr lang="ru-RU" sz="2000" b="1" dirty="0" err="1" smtClean="0"/>
              <a:t>Хьюелл</a:t>
            </a:r>
            <a:r>
              <a:rPr lang="ru-RU" sz="2000" b="1" dirty="0" smtClean="0"/>
              <a:t> Л.,  Дж. </a:t>
            </a:r>
            <a:r>
              <a:rPr lang="ru-RU" sz="2000" b="1" dirty="0" err="1" smtClean="0"/>
              <a:t>Стилл</a:t>
            </a:r>
            <a:r>
              <a:rPr lang="ru-RU" sz="2000" b="1" dirty="0" smtClean="0"/>
              <a:t>, </a:t>
            </a:r>
            <a:br>
              <a:rPr lang="ru-RU" sz="2000" b="1" dirty="0" smtClean="0"/>
            </a:br>
            <a:r>
              <a:rPr lang="ru-RU" sz="2000" b="1" dirty="0" smtClean="0"/>
              <a:t>К. </a:t>
            </a:r>
            <a:r>
              <a:rPr lang="ru-RU" sz="2000" b="1" dirty="0" err="1" smtClean="0"/>
              <a:t>Мередит</a:t>
            </a:r>
            <a:r>
              <a:rPr lang="ru-RU" sz="2000" b="1" dirty="0" smtClean="0"/>
              <a:t>, Ч. Темпл) </a:t>
            </a: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143125"/>
            <a:ext cx="7772400" cy="3987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ru-RU" sz="2400" dirty="0" smtClean="0"/>
              <a:t>1997 г. - Технология развития критического мышления посредством чтения и письма  -  проект института «Открытое общество» - начала свой путь в педагогическом сообществе России</a:t>
            </a:r>
          </a:p>
          <a:p>
            <a:pPr>
              <a:defRPr/>
            </a:pPr>
            <a:r>
              <a:rPr lang="ru-RU" b="1" dirty="0" smtClean="0"/>
              <a:t>ЦЕЛЬ ТРКМ</a:t>
            </a:r>
          </a:p>
          <a:p>
            <a:pPr>
              <a:defRPr/>
            </a:pPr>
            <a:r>
              <a:rPr lang="ru-RU" dirty="0" smtClean="0"/>
              <a:t>Обеспечить развитие критического мышления посредством интерактивного включения учащегося в образовательный процесс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Исследования </a:t>
            </a:r>
            <a:r>
              <a:rPr lang="en-US" sz="3600" dirty="0" smtClean="0"/>
              <a:t> PISA</a:t>
            </a:r>
            <a:endParaRPr lang="ru-RU" sz="36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- Осуществлять мониторинг качества образования в стране и в мире.</a:t>
            </a:r>
          </a:p>
          <a:p>
            <a:r>
              <a:rPr lang="ru-RU" dirty="0" smtClean="0"/>
              <a:t>- Выявить сильные и слабые стороны образования.</a:t>
            </a:r>
          </a:p>
          <a:p>
            <a:r>
              <a:rPr lang="en-US" dirty="0" smtClean="0"/>
              <a:t>- </a:t>
            </a:r>
            <a:r>
              <a:rPr lang="ru-RU" dirty="0" smtClean="0"/>
              <a:t>Дают ценную информацию о состоянии образования.</a:t>
            </a:r>
          </a:p>
          <a:p>
            <a:r>
              <a:rPr lang="ru-RU" dirty="0" smtClean="0"/>
              <a:t>- Наметить пути эффективного достижения результатов.</a:t>
            </a:r>
          </a:p>
          <a:p>
            <a:r>
              <a:rPr lang="ru-RU" dirty="0" smtClean="0"/>
              <a:t>- Позволяют сравнивать подготовку учащихся с международными стандартами.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277813"/>
            <a:ext cx="7829550" cy="7937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Технология кооперации в обучении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b="1" dirty="0" smtClean="0"/>
              <a:t>(Э. </a:t>
            </a:r>
            <a:r>
              <a:rPr lang="ru-RU" sz="2400" b="1" dirty="0" err="1" smtClean="0"/>
              <a:t>Коен</a:t>
            </a:r>
            <a:r>
              <a:rPr lang="ru-RU" sz="2400" b="1" dirty="0" smtClean="0"/>
              <a:t>, Д.Джонсон, Р.Джонсон, С.Каган)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362950" cy="532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/>
              <a:t>Деятельность в условиях кооперации обеспечивает: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1. Более высокий уровень результативности и эффективности учебного процесса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- повышается уровень осмысления материала;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- растет число нестандартных решений;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- осуществляется перенос знаний и умений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- формируется позитивное отношение к изучаемому материалу;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- формируется готовность не отвлекаться от решаемой задачи.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2. Формирование более дружественной, доброжелательной обстановки в классе.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3. Повышение самооценки и коммуникационной компетентности школьников.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500" b="1" dirty="0" smtClean="0"/>
              <a:t>Разработка и проведение занятия с использованием групповой работы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435975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/>
              <a:t>1. Подготовительный этап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Включает: осознание целей использования данной технологии, определение проблемы, подбор структур групповой работы, подготовку оснащения.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Учитель должен спланировать: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- как организовать рабочее пространство в учебной комнате,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- какое количество учеников должно быть в группе, состав группы;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- как распределить роли участников,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- как обеспечить условие положительной взаимозависимости,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- какие материалы подготовить и когда раздать.</a:t>
            </a:r>
          </a:p>
          <a:p>
            <a:pPr>
              <a:lnSpc>
                <a:spcPct val="90000"/>
              </a:lnSpc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571480"/>
            <a:ext cx="8496300" cy="5975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/>
              <a:t>2. Выполнение учебного задания: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- распределение ролей,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- распределение заданий, объяснение содержания и цели работы, критериев оценивания,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- напоминание правил работы в группе: «Свободный обмен мнениями», «Уважение к мнению каждого участника», «Терпимость к критике».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3. Презентация результатов, общий вывод из результатов, рефлексия.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В ходе рефлексии члены группы: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- вспоминают выполнявшиеся в группе действия;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- определяют, что в следующий раз надо сделать также, а что изменить;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- принимают план совершенствования работы группы и ее членов.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>
          <a:xfrm>
            <a:off x="857250" y="277813"/>
            <a:ext cx="7829550" cy="1365250"/>
          </a:xfrm>
        </p:spPr>
        <p:txBody>
          <a:bodyPr/>
          <a:lstStyle/>
          <a:p>
            <a:pPr algn="ctr"/>
            <a:r>
              <a:rPr lang="ru-RU" sz="3600" b="1" smtClean="0"/>
              <a:t>Кейс-метод</a:t>
            </a:r>
            <a:r>
              <a:rPr lang="ru-RU" b="1" smtClean="0"/>
              <a:t> </a:t>
            </a:r>
            <a:br>
              <a:rPr lang="ru-RU" b="1" smtClean="0"/>
            </a:br>
            <a:r>
              <a:rPr lang="ru-RU" sz="2800" b="1" smtClean="0"/>
              <a:t>(Гарвардская бизнес-школа, 1924 г.)</a:t>
            </a:r>
          </a:p>
        </p:txBody>
      </p:sp>
      <p:sp>
        <p:nvSpPr>
          <p:cNvPr id="55299" name="Содержимое 2"/>
          <p:cNvSpPr>
            <a:spLocks noGrp="1"/>
          </p:cNvSpPr>
          <p:nvPr>
            <p:ph idx="1"/>
          </p:nvPr>
        </p:nvSpPr>
        <p:spPr>
          <a:xfrm>
            <a:off x="914400" y="1928813"/>
            <a:ext cx="7772400" cy="4500562"/>
          </a:xfrm>
        </p:spPr>
        <p:txBody>
          <a:bodyPr/>
          <a:lstStyle/>
          <a:p>
            <a:r>
              <a:rPr lang="ru-RU" sz="2600" dirty="0" smtClean="0">
                <a:hlinkClick r:id="rId2" action="ppaction://hlinkfile"/>
              </a:rPr>
              <a:t>Кейс-метод</a:t>
            </a:r>
            <a:r>
              <a:rPr lang="ru-RU" sz="2600" dirty="0" smtClean="0"/>
              <a:t> (</a:t>
            </a:r>
            <a:r>
              <a:rPr lang="ru-RU" sz="2600" dirty="0" err="1" smtClean="0"/>
              <a:t>Case</a:t>
            </a:r>
            <a:r>
              <a:rPr lang="ru-RU" sz="2600" dirty="0" smtClean="0"/>
              <a:t> </a:t>
            </a:r>
            <a:r>
              <a:rPr lang="ru-RU" sz="2600" dirty="0" err="1" smtClean="0"/>
              <a:t>study</a:t>
            </a:r>
            <a:r>
              <a:rPr lang="ru-RU" sz="2600" dirty="0" smtClean="0"/>
              <a:t>) - метод анализа ситуаций.</a:t>
            </a:r>
          </a:p>
          <a:p>
            <a:r>
              <a:rPr lang="ru-RU" sz="2600" dirty="0" smtClean="0"/>
              <a:t>Суть его в том, что учащимся предлагают осмыслить реальную жизненную ситуацию, описание которой одновременно отражает не только какую-либо практическую проблему, но и актуализирует определенный комплекс знаний, который необходимо усвоить при разрешении данной проблемы. При этом сама проблема не имеет однозначных решений.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/>
          </p:nvPr>
        </p:nvSpPr>
        <p:spPr>
          <a:xfrm>
            <a:off x="928688" y="214313"/>
            <a:ext cx="7772400" cy="7858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smtClean="0"/>
              <a:t/>
            </a:r>
            <a:br>
              <a:rPr lang="en-US" sz="3600" b="1" smtClean="0"/>
            </a:br>
            <a:r>
              <a:rPr lang="ru-RU" sz="3600" b="1" smtClean="0"/>
              <a:t>Сценарий организации занятий </a:t>
            </a:r>
            <a:r>
              <a:rPr lang="ru-RU" sz="4400" smtClean="0"/>
              <a:t/>
            </a:r>
            <a:br>
              <a:rPr lang="ru-RU" sz="4400" smtClean="0"/>
            </a:br>
            <a:endParaRPr lang="ru-RU" smtClean="0"/>
          </a:p>
        </p:txBody>
      </p:sp>
      <p:sp>
        <p:nvSpPr>
          <p:cNvPr id="57347" name="Содержимое 2"/>
          <p:cNvSpPr>
            <a:spLocks noGrp="1"/>
          </p:cNvSpPr>
          <p:nvPr>
            <p:ph idx="1"/>
          </p:nvPr>
        </p:nvSpPr>
        <p:spPr>
          <a:xfrm>
            <a:off x="914400" y="1357313"/>
            <a:ext cx="7772400" cy="4773612"/>
          </a:xfrm>
        </p:spPr>
        <p:txBody>
          <a:bodyPr/>
          <a:lstStyle/>
          <a:p>
            <a:endParaRPr lang="ru-RU" sz="1100" dirty="0" smtClean="0"/>
          </a:p>
          <a:p>
            <a:r>
              <a:rPr lang="ru-RU" sz="2000" b="1" dirty="0" smtClean="0"/>
              <a:t>  1. Подготовительный этап. </a:t>
            </a:r>
          </a:p>
          <a:p>
            <a:r>
              <a:rPr lang="ru-RU" sz="2000" dirty="0" smtClean="0"/>
              <a:t>Педагог подготавливает ситуацию, дополнительные информационные материалы, определяет место урока в системе предмета, задачи урока </a:t>
            </a:r>
          </a:p>
          <a:p>
            <a:endParaRPr lang="ru-RU" sz="2000" dirty="0" smtClean="0"/>
          </a:p>
          <a:p>
            <a:r>
              <a:rPr lang="ru-RU" sz="2000" b="1" dirty="0" smtClean="0"/>
              <a:t>2. Ознакомительный этап. </a:t>
            </a:r>
          </a:p>
          <a:p>
            <a:r>
              <a:rPr lang="ru-RU" sz="2000" dirty="0" smtClean="0"/>
              <a:t>На данном этапе происходит вовлечение учащихся в живое обсуждение реальной профессиональной ситуации. </a:t>
            </a:r>
          </a:p>
          <a:p>
            <a:r>
              <a:rPr lang="ru-RU" sz="2000" dirty="0" smtClean="0"/>
              <a:t>•  Введение в ситуацию. </a:t>
            </a:r>
          </a:p>
          <a:p>
            <a:r>
              <a:rPr lang="ru-RU" sz="2000" dirty="0" smtClean="0"/>
              <a:t>•  Описание ситуации. </a:t>
            </a:r>
          </a:p>
          <a:p>
            <a:r>
              <a:rPr lang="ru-RU" sz="2000" dirty="0" smtClean="0"/>
              <a:t>•  Информационный материал. </a:t>
            </a:r>
          </a:p>
          <a:p>
            <a:r>
              <a:rPr lang="ru-RU" sz="2000" dirty="0" smtClean="0"/>
              <a:t>•  Глоссарий. </a:t>
            </a:r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Содержимое 2"/>
          <p:cNvSpPr>
            <a:spLocks noGrp="1"/>
          </p:cNvSpPr>
          <p:nvPr>
            <p:ph idx="1"/>
          </p:nvPr>
        </p:nvSpPr>
        <p:spPr>
          <a:xfrm>
            <a:off x="500063" y="785813"/>
            <a:ext cx="8186737" cy="5929312"/>
          </a:xfrm>
        </p:spPr>
        <p:txBody>
          <a:bodyPr/>
          <a:lstStyle/>
          <a:p>
            <a:r>
              <a:rPr lang="ru-RU" sz="1800" b="1" dirty="0" smtClean="0"/>
              <a:t>3. Основной (аналитический) этап. </a:t>
            </a:r>
          </a:p>
          <a:p>
            <a:r>
              <a:rPr lang="ru-RU" sz="1800" dirty="0" smtClean="0"/>
              <a:t>•  Вступительное слово учителя; </a:t>
            </a:r>
          </a:p>
          <a:p>
            <a:r>
              <a:rPr lang="ru-RU" sz="1800" dirty="0" smtClean="0"/>
              <a:t>•  распределение учащихся по группам (4-5 человек в каждой); </a:t>
            </a:r>
          </a:p>
          <a:p>
            <a:r>
              <a:rPr lang="ru-RU" sz="1800" dirty="0" smtClean="0"/>
              <a:t>•  организация работы групп: краткое изложение членами групп прочитанных материалов и их обсуждение; выявление проблемных моментов; определение докладчиков. </a:t>
            </a:r>
          </a:p>
          <a:p>
            <a:r>
              <a:rPr lang="ru-RU" sz="1800" dirty="0" smtClean="0"/>
              <a:t>•  первый раунд дискуссии - обсуждение проблемных моментов в малых группах, поиск аргументов и решений. </a:t>
            </a:r>
          </a:p>
          <a:p>
            <a:r>
              <a:rPr lang="ru-RU" sz="1800" dirty="0" smtClean="0"/>
              <a:t>•  второй раунд дискуссии - представление результатов анализа, </a:t>
            </a:r>
            <a:r>
              <a:rPr lang="ru-RU" sz="1800" dirty="0" err="1" smtClean="0"/>
              <a:t>общегрупповая</a:t>
            </a:r>
            <a:r>
              <a:rPr lang="ru-RU" sz="1800" dirty="0" smtClean="0"/>
              <a:t> дискуссия, подведение итогов дискуссии и найденных решений. </a:t>
            </a:r>
          </a:p>
          <a:p>
            <a:endParaRPr lang="ru-RU" sz="1800" dirty="0" smtClean="0"/>
          </a:p>
          <a:p>
            <a:r>
              <a:rPr lang="ru-RU" sz="1800" b="1" dirty="0" smtClean="0"/>
              <a:t>4. Итоговый этап. </a:t>
            </a:r>
          </a:p>
          <a:p>
            <a:r>
              <a:rPr lang="ru-RU" sz="1800" dirty="0" smtClean="0"/>
              <a:t>•  Заключительная презентация результатов аналитической работы (учащиеся могут узнать и сравнить несколько вариантов решений одной проблемы); </a:t>
            </a:r>
          </a:p>
          <a:p>
            <a:r>
              <a:rPr lang="ru-RU" sz="1800" dirty="0" smtClean="0"/>
              <a:t>•  обобщающее выступление учителя – анализ ситуации; </a:t>
            </a:r>
          </a:p>
          <a:p>
            <a:r>
              <a:rPr lang="ru-RU" sz="1800" dirty="0" smtClean="0"/>
              <a:t>•  оценивание учителем учащихся.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Исследования </a:t>
            </a:r>
            <a:r>
              <a:rPr lang="en-US" dirty="0" smtClean="0"/>
              <a:t>PISA 2009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45 </a:t>
            </a:r>
            <a:r>
              <a:rPr lang="ru-RU" dirty="0" smtClean="0"/>
              <a:t>субъектов РФ</a:t>
            </a:r>
          </a:p>
          <a:p>
            <a:r>
              <a:rPr lang="ru-RU" dirty="0" smtClean="0"/>
              <a:t>210 образовательных учреждений</a:t>
            </a:r>
          </a:p>
          <a:p>
            <a:r>
              <a:rPr lang="ru-RU" dirty="0" smtClean="0"/>
              <a:t>5633 учащихся 15-и летнего возраста, обучающихся по программам:</a:t>
            </a:r>
          </a:p>
          <a:p>
            <a:r>
              <a:rPr lang="ru-RU" dirty="0" smtClean="0"/>
              <a:t>- основного общего образования -71%</a:t>
            </a:r>
          </a:p>
          <a:p>
            <a:r>
              <a:rPr lang="ru-RU" dirty="0" smtClean="0"/>
              <a:t>- среднего (полного) общего образования) – 24%</a:t>
            </a:r>
          </a:p>
          <a:p>
            <a:r>
              <a:rPr lang="ru-RU" dirty="0" smtClean="0"/>
              <a:t>- начального и среднего профессионального образования – 4,9%.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21014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FF"/>
                </a:solidFill>
              </a:rPr>
              <a:t/>
            </a:r>
            <a:br>
              <a:rPr lang="ru-RU" sz="3200" dirty="0" smtClean="0">
                <a:solidFill>
                  <a:srgbClr val="0000FF"/>
                </a:solidFill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Результаты </a:t>
            </a:r>
            <a:r>
              <a:rPr lang="en-US" sz="3200" b="1" dirty="0" smtClean="0"/>
              <a:t>PISA</a:t>
            </a:r>
            <a:r>
              <a:rPr lang="ru-RU" sz="3200" b="1" dirty="0" smtClean="0"/>
              <a:t>-2009 по России</a:t>
            </a:r>
            <a:r>
              <a:rPr lang="ru-RU" sz="3200" b="1" dirty="0" smtClean="0">
                <a:solidFill>
                  <a:srgbClr val="0000FF"/>
                </a:solidFill>
              </a:rPr>
              <a:t/>
            </a:r>
            <a:br>
              <a:rPr lang="ru-RU" sz="3200" b="1" dirty="0" smtClean="0">
                <a:solidFill>
                  <a:srgbClr val="0000FF"/>
                </a:solidFill>
              </a:rPr>
            </a:br>
            <a:r>
              <a:rPr lang="ru-RU" sz="3200" dirty="0" smtClean="0">
                <a:solidFill>
                  <a:srgbClr val="0000FF"/>
                </a:solidFill>
              </a:rPr>
              <a:t/>
            </a:r>
            <a:br>
              <a:rPr lang="ru-RU" sz="3200" dirty="0" smtClean="0">
                <a:solidFill>
                  <a:srgbClr val="0000FF"/>
                </a:solidFill>
              </a:rPr>
            </a:b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Средний результат российских учащихся 478 баллов (37-40 место среди 65 стран).</a:t>
            </a:r>
          </a:p>
          <a:p>
            <a:r>
              <a:rPr lang="ru-RU" sz="2800" dirty="0" smtClean="0"/>
              <a:t>Лидеры: Шанхай (Китай, 575), Финляндия (554), Гонконг (Китай, 547), Сингапур (542), Япония (549).</a:t>
            </a:r>
          </a:p>
          <a:p>
            <a:r>
              <a:rPr lang="ru-RU" sz="2800" dirty="0" smtClean="0"/>
              <a:t>Достигли и превысили пороговый уровень (2-й по международной шкале) 78% российских учащихся.</a:t>
            </a:r>
          </a:p>
          <a:p>
            <a:r>
              <a:rPr lang="ru-RU" sz="2800" dirty="0" smtClean="0"/>
              <a:t>Продемонстрировали высокий уровень (5-6-й по международной шкале) 4,4% российских учащихся.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600" b="1" dirty="0" smtClean="0"/>
              <a:t>Пробелы в учебных умениях российских школьников, выявленные по исследованиям  </a:t>
            </a:r>
            <a:r>
              <a:rPr lang="en-US" sz="2600" b="1" dirty="0" smtClean="0"/>
              <a:t>PISA</a:t>
            </a:r>
            <a:endParaRPr lang="ru-RU" sz="2600" b="1" dirty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5043510"/>
          </a:xfrm>
        </p:spPr>
        <p:txBody>
          <a:bodyPr/>
          <a:lstStyle/>
          <a:p>
            <a:pPr algn="just"/>
            <a:r>
              <a:rPr lang="ru-RU" sz="2300" dirty="0" smtClean="0"/>
              <a:t>1</a:t>
            </a:r>
            <a:r>
              <a:rPr lang="ru-RU" sz="2400" dirty="0" smtClean="0"/>
              <a:t>. Неумение работать с предлагаемой информацией: сопоставлять разрозненные фрагменты, целенаправленно искать недостающую информацию,  работать с информацией, представленной в виде схем, графиков, иллюстраций. </a:t>
            </a:r>
          </a:p>
          <a:p>
            <a:pPr algn="just"/>
            <a:r>
              <a:rPr lang="ru-RU" sz="2400" dirty="0" smtClean="0"/>
              <a:t>2. Отсутствие опыта работы с текстами разных типов – бытовыми, научно-популярными, публицистическими.</a:t>
            </a:r>
          </a:p>
          <a:p>
            <a:pPr algn="just"/>
            <a:r>
              <a:rPr lang="ru-RU" sz="2400" dirty="0" smtClean="0"/>
              <a:t>3. Вызывают трудность задания, где требуется использовать бытовые сведения, личный практический опыт.</a:t>
            </a:r>
          </a:p>
          <a:p>
            <a:pPr algn="just"/>
            <a:r>
              <a:rPr lang="ru-RU" sz="2400" dirty="0" smtClean="0"/>
              <a:t>4.  Сложности вызывают ответы на вопросы, которые предполагают многократное возвращение к условию с целью получения дополнительной информации.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1011222"/>
          </a:xfrm>
        </p:spPr>
        <p:txBody>
          <a:bodyPr/>
          <a:lstStyle/>
          <a:p>
            <a:pPr>
              <a:defRPr/>
            </a:pPr>
            <a:r>
              <a:rPr lang="ru-RU" sz="4400" dirty="0" smtClean="0">
                <a:solidFill>
                  <a:schemeClr val="tx1"/>
                </a:solidFill>
              </a:rPr>
              <a:t>О стандарте нового поколения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539552" y="2636912"/>
          <a:ext cx="8043890" cy="3500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92" name="Прямоугольник 4"/>
          <p:cNvSpPr>
            <a:spLocks noChangeArrowheads="1"/>
          </p:cNvSpPr>
          <p:nvPr/>
        </p:nvSpPr>
        <p:spPr bwMode="auto">
          <a:xfrm>
            <a:off x="428596" y="1214422"/>
            <a:ext cx="8215313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b="1" i="1" dirty="0"/>
              <a:t>Стандарт нового поколения </a:t>
            </a:r>
            <a:r>
              <a:rPr lang="ru-RU" b="1" i="1" dirty="0" smtClean="0"/>
              <a:t>включает три </a:t>
            </a:r>
            <a:r>
              <a:rPr lang="ru-RU" b="1" i="1" dirty="0"/>
              <a:t>группы требований: </a:t>
            </a:r>
          </a:p>
          <a:p>
            <a:pPr>
              <a:lnSpc>
                <a:spcPct val="90000"/>
              </a:lnSpc>
            </a:pPr>
            <a:r>
              <a:rPr lang="ru-RU" dirty="0"/>
              <a:t>- требования к структуре основных общеобразовательных программ; </a:t>
            </a:r>
          </a:p>
          <a:p>
            <a:pPr>
              <a:lnSpc>
                <a:spcPct val="90000"/>
              </a:lnSpc>
            </a:pPr>
            <a:r>
              <a:rPr lang="ru-RU" dirty="0"/>
              <a:t>- требования к результатам освоения основных общеобразовательных программ; </a:t>
            </a:r>
          </a:p>
          <a:p>
            <a:pPr>
              <a:lnSpc>
                <a:spcPct val="90000"/>
              </a:lnSpc>
            </a:pPr>
            <a:r>
              <a:rPr lang="ru-RU" dirty="0"/>
              <a:t>- требования к условиям реализации основных общеобразовательных программ.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94421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Неотъемлемой частью ядра нового стандарта являются</a:t>
            </a:r>
            <a:br>
              <a:rPr lang="ru-RU" sz="3600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универсальные учебные действия (УУД)</a:t>
            </a:r>
            <a:endParaRPr lang="ru-RU" sz="3600" b="1" dirty="0">
              <a:ln w="12700">
                <a:noFill/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032250"/>
          </a:xfrm>
        </p:spPr>
        <p:txBody>
          <a:bodyPr>
            <a:normAutofit fontScale="92500"/>
          </a:bodyPr>
          <a:lstStyle/>
          <a:p>
            <a:pPr>
              <a:defRPr/>
            </a:pPr>
            <a:endParaRPr lang="ru-RU" dirty="0" smtClean="0"/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«Универсальные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учебные действия»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совокупность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действий обучающегося, обеспечивающих его культурную идентичность, социальную компетентность, толерантность, способность к самостоятельному усвоению новых знаний и умений, включая организацию этого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22566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УУД – основа умения учиться – способность осознанно и активно усваивать новые знания, предметные и </a:t>
            </a:r>
            <a:r>
              <a:rPr lang="ru-RU" sz="3200" b="1" dirty="0" err="1" smtClean="0">
                <a:solidFill>
                  <a:schemeClr val="tx1"/>
                </a:solidFill>
              </a:rPr>
              <a:t>метапредметные</a:t>
            </a:r>
            <a:r>
              <a:rPr lang="ru-RU" sz="3200" b="1" dirty="0" smtClean="0">
                <a:solidFill>
                  <a:schemeClr val="tx1"/>
                </a:solidFill>
              </a:rPr>
              <a:t> умения, включая организацию этого процесса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58140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80000"/>
              </a:lnSpc>
              <a:spcBef>
                <a:spcPts val="400"/>
              </a:spcBef>
            </a:pPr>
            <a:r>
              <a:rPr lang="ru-RU" b="1" i="1" dirty="0" smtClean="0"/>
              <a:t>Задача учителя – </a:t>
            </a:r>
            <a:r>
              <a:rPr lang="ru-RU" dirty="0" smtClean="0"/>
              <a:t>организовать так учебный процесс, чтобы формировать не только предметные знания и умения, но и личностные, регулятивные, познавательные, коммуникативные учебные действия.</a:t>
            </a:r>
            <a:endParaRPr lang="en-US" dirty="0" smtClean="0"/>
          </a:p>
          <a:p>
            <a:pPr algn="just" eaLnBrk="1" hangingPunct="1">
              <a:lnSpc>
                <a:spcPct val="80000"/>
              </a:lnSpc>
              <a:spcBef>
                <a:spcPts val="400"/>
              </a:spcBef>
            </a:pPr>
            <a:endParaRPr lang="ru-RU" i="1" dirty="0" smtClean="0"/>
          </a:p>
          <a:p>
            <a:pPr algn="just" eaLnBrk="1" hangingPunct="1">
              <a:lnSpc>
                <a:spcPct val="80000"/>
              </a:lnSpc>
              <a:spcBef>
                <a:spcPts val="400"/>
              </a:spcBef>
            </a:pPr>
            <a:r>
              <a:rPr lang="ru-RU" b="1" i="1" dirty="0" smtClean="0"/>
              <a:t>Задача ученика – </a:t>
            </a:r>
            <a:r>
              <a:rPr lang="ru-RU" dirty="0" smtClean="0"/>
              <a:t>освоить основные предметные понятия, умения и все компоненты учебной деятельности</a:t>
            </a:r>
            <a:r>
              <a:rPr lang="ru-RU" b="1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2306</Words>
  <PresentationFormat>Экран (4:3)</PresentationFormat>
  <Paragraphs>271</Paragraphs>
  <Slides>35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Содержание и технологии общего образования</vt:lpstr>
      <vt:lpstr>Калина И.И. о значении развития общеучебных умений в процессе школьного обучения</vt:lpstr>
      <vt:lpstr>Исследования  PISA</vt:lpstr>
      <vt:lpstr>Исследования PISA 2009</vt:lpstr>
      <vt:lpstr>  Результаты PISA-2009 по России  </vt:lpstr>
      <vt:lpstr>Пробелы в учебных умениях российских школьников, выявленные по исследованиям  PISA</vt:lpstr>
      <vt:lpstr>О стандарте нового поколения</vt:lpstr>
      <vt:lpstr>Неотъемлемой частью ядра нового стандарта являются  универсальные учебные действия (УУД)</vt:lpstr>
      <vt:lpstr>УУД – основа умения учиться – способность осознанно и активно усваивать новые знания, предметные и метапредметные умения, включая организацию этого процесса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Требования психологии к процессу обучения</vt:lpstr>
      <vt:lpstr> Технология полного усвоения  (Б.Блум; Дж.Блок, Л.Андерсон; М. Кларин)  </vt:lpstr>
      <vt:lpstr>Технология уровневой дифференциации (Н.П.Гузик; В.В.Фирсов; И.Н.Закатова) </vt:lpstr>
      <vt:lpstr>Технология концентрированного обучения (П.Блонский; П.Эрдниев; Г. Ибрагимов; М. Щетинин; Остапенко А.А.)</vt:lpstr>
      <vt:lpstr>Технологии личностностной ориентации (И.С.Якиманская; Ш.А.Амонашвили, Е.Н.Ильин)</vt:lpstr>
      <vt:lpstr>Учет индивидуальных качеств личности учащегося</vt:lpstr>
      <vt:lpstr>Технология проблемного обучения. (М.И.Махмутов, И.Я.Лернер) </vt:lpstr>
      <vt:lpstr>Структура проблемного урока</vt:lpstr>
      <vt:lpstr>ТЕХНОЛОГИЯ МОДУЛЬНОГО ОБУЧЕНИЯ (П.А.Юцявичене, П.И.Третьяков, Т.И. Шамова)</vt:lpstr>
      <vt:lpstr>Основные мотивы внедрения в учебный процесс модульной технологии</vt:lpstr>
      <vt:lpstr> Технология развивающего обучения </vt:lpstr>
      <vt:lpstr>Технология развития критического мышления  (Халперн Д., Хьюелл Л.,  Дж. Стилл,  К. Мередит, Ч. Темпл) </vt:lpstr>
      <vt:lpstr>Технология кооперации в обучении  (Э. Коен, Д.Джонсон, Р.Джонсон, С.Каган)</vt:lpstr>
      <vt:lpstr>Разработка и проведение занятия с использованием групповой работы</vt:lpstr>
      <vt:lpstr>Слайд 32</vt:lpstr>
      <vt:lpstr>Кейс-метод  (Гарвардская бизнес-школа, 1924 г.)</vt:lpstr>
      <vt:lpstr> Сценарий организации занятий  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и технологии общего образования</dc:title>
  <cp:lastModifiedBy>User</cp:lastModifiedBy>
  <cp:revision>33</cp:revision>
  <dcterms:modified xsi:type="dcterms:W3CDTF">2013-01-13T13:24:29Z</dcterms:modified>
</cp:coreProperties>
</file>